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42"/>
  </p:notesMasterIdLst>
  <p:sldIdLst>
    <p:sldId id="286" r:id="rId2"/>
    <p:sldId id="312" r:id="rId3"/>
    <p:sldId id="258" r:id="rId4"/>
    <p:sldId id="260" r:id="rId5"/>
    <p:sldId id="259" r:id="rId6"/>
    <p:sldId id="261" r:id="rId7"/>
    <p:sldId id="262" r:id="rId8"/>
    <p:sldId id="290" r:id="rId9"/>
    <p:sldId id="291" r:id="rId10"/>
    <p:sldId id="292" r:id="rId11"/>
    <p:sldId id="294" r:id="rId12"/>
    <p:sldId id="293" r:id="rId13"/>
    <p:sldId id="265" r:id="rId14"/>
    <p:sldId id="295" r:id="rId15"/>
    <p:sldId id="296" r:id="rId16"/>
    <p:sldId id="297" r:id="rId17"/>
    <p:sldId id="269" r:id="rId18"/>
    <p:sldId id="270" r:id="rId19"/>
    <p:sldId id="298" r:id="rId20"/>
    <p:sldId id="299" r:id="rId21"/>
    <p:sldId id="300" r:id="rId22"/>
    <p:sldId id="301" r:id="rId23"/>
    <p:sldId id="302" r:id="rId24"/>
    <p:sldId id="303" r:id="rId25"/>
    <p:sldId id="313" r:id="rId26"/>
    <p:sldId id="274" r:id="rId27"/>
    <p:sldId id="275" r:id="rId28"/>
    <p:sldId id="304" r:id="rId29"/>
    <p:sldId id="307" r:id="rId30"/>
    <p:sldId id="314" r:id="rId31"/>
    <p:sldId id="305" r:id="rId32"/>
    <p:sldId id="308" r:id="rId33"/>
    <p:sldId id="306" r:id="rId34"/>
    <p:sldId id="309" r:id="rId35"/>
    <p:sldId id="310" r:id="rId36"/>
    <p:sldId id="311" r:id="rId37"/>
    <p:sldId id="315" r:id="rId38"/>
    <p:sldId id="278" r:id="rId39"/>
    <p:sldId id="316" r:id="rId40"/>
    <p:sldId id="282" r:id="rId41"/>
  </p:sldIdLst>
  <p:sldSz cx="9144000" cy="5143500" type="screen16x9"/>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03" autoAdjust="0"/>
    <p:restoredTop sz="94660"/>
  </p:normalViewPr>
  <p:slideViewPr>
    <p:cSldViewPr snapToGrid="0">
      <p:cViewPr varScale="1">
        <p:scale>
          <a:sx n="286" d="100"/>
          <a:sy n="286" d="100"/>
        </p:scale>
        <p:origin x="22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2019/12/29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2030291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248261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extLst>
      <p:ext uri="{BB962C8B-B14F-4D97-AF65-F5344CB8AC3E}">
        <p14:creationId xmlns:p14="http://schemas.microsoft.com/office/powerpoint/2010/main" val="1684662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extLst>
      <p:ext uri="{BB962C8B-B14F-4D97-AF65-F5344CB8AC3E}">
        <p14:creationId xmlns:p14="http://schemas.microsoft.com/office/powerpoint/2010/main" val="25967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extLst>
      <p:ext uri="{BB962C8B-B14F-4D97-AF65-F5344CB8AC3E}">
        <p14:creationId xmlns:p14="http://schemas.microsoft.com/office/powerpoint/2010/main" val="1241594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extLst>
      <p:ext uri="{BB962C8B-B14F-4D97-AF65-F5344CB8AC3E}">
        <p14:creationId xmlns:p14="http://schemas.microsoft.com/office/powerpoint/2010/main" val="528793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extLst>
      <p:ext uri="{BB962C8B-B14F-4D97-AF65-F5344CB8AC3E}">
        <p14:creationId xmlns:p14="http://schemas.microsoft.com/office/powerpoint/2010/main" val="2038804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extLst>
      <p:ext uri="{BB962C8B-B14F-4D97-AF65-F5344CB8AC3E}">
        <p14:creationId xmlns:p14="http://schemas.microsoft.com/office/powerpoint/2010/main" val="4225539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3316128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19</a:t>
            </a:fld>
            <a:endParaRPr lang="zh-CN" altLang="en-US"/>
          </a:p>
        </p:txBody>
      </p:sp>
    </p:spTree>
    <p:extLst>
      <p:ext uri="{BB962C8B-B14F-4D97-AF65-F5344CB8AC3E}">
        <p14:creationId xmlns:p14="http://schemas.microsoft.com/office/powerpoint/2010/main" val="380259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63575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743723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21</a:t>
            </a:fld>
            <a:endParaRPr lang="zh-CN" altLang="en-US"/>
          </a:p>
        </p:txBody>
      </p:sp>
    </p:spTree>
    <p:extLst>
      <p:ext uri="{BB962C8B-B14F-4D97-AF65-F5344CB8AC3E}">
        <p14:creationId xmlns:p14="http://schemas.microsoft.com/office/powerpoint/2010/main" val="796092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22</a:t>
            </a:fld>
            <a:endParaRPr lang="zh-CN" altLang="en-US"/>
          </a:p>
        </p:txBody>
      </p:sp>
    </p:spTree>
    <p:extLst>
      <p:ext uri="{BB962C8B-B14F-4D97-AF65-F5344CB8AC3E}">
        <p14:creationId xmlns:p14="http://schemas.microsoft.com/office/powerpoint/2010/main" val="268900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23</a:t>
            </a:fld>
            <a:endParaRPr lang="zh-CN" altLang="en-US"/>
          </a:p>
        </p:txBody>
      </p:sp>
    </p:spTree>
    <p:extLst>
      <p:ext uri="{BB962C8B-B14F-4D97-AF65-F5344CB8AC3E}">
        <p14:creationId xmlns:p14="http://schemas.microsoft.com/office/powerpoint/2010/main" val="2220852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24</a:t>
            </a:fld>
            <a:endParaRPr lang="zh-CN" altLang="en-US"/>
          </a:p>
        </p:txBody>
      </p:sp>
    </p:spTree>
    <p:extLst>
      <p:ext uri="{BB962C8B-B14F-4D97-AF65-F5344CB8AC3E}">
        <p14:creationId xmlns:p14="http://schemas.microsoft.com/office/powerpoint/2010/main" val="1323054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25</a:t>
            </a:fld>
            <a:endParaRPr lang="zh-CN" altLang="en-US"/>
          </a:p>
        </p:txBody>
      </p:sp>
    </p:spTree>
    <p:extLst>
      <p:ext uri="{BB962C8B-B14F-4D97-AF65-F5344CB8AC3E}">
        <p14:creationId xmlns:p14="http://schemas.microsoft.com/office/powerpoint/2010/main" val="214960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26</a:t>
            </a:fld>
            <a:endParaRPr lang="zh-CN" altLang="en-US"/>
          </a:p>
        </p:txBody>
      </p:sp>
    </p:spTree>
    <p:extLst>
      <p:ext uri="{BB962C8B-B14F-4D97-AF65-F5344CB8AC3E}">
        <p14:creationId xmlns:p14="http://schemas.microsoft.com/office/powerpoint/2010/main" val="432326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27</a:t>
            </a:fld>
            <a:endParaRPr lang="zh-CN" altLang="en-US"/>
          </a:p>
        </p:txBody>
      </p:sp>
    </p:spTree>
    <p:extLst>
      <p:ext uri="{BB962C8B-B14F-4D97-AF65-F5344CB8AC3E}">
        <p14:creationId xmlns:p14="http://schemas.microsoft.com/office/powerpoint/2010/main" val="691195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28</a:t>
            </a:fld>
            <a:endParaRPr lang="zh-CN" altLang="en-US"/>
          </a:p>
        </p:txBody>
      </p:sp>
    </p:spTree>
    <p:extLst>
      <p:ext uri="{BB962C8B-B14F-4D97-AF65-F5344CB8AC3E}">
        <p14:creationId xmlns:p14="http://schemas.microsoft.com/office/powerpoint/2010/main" val="1037972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29</a:t>
            </a:fld>
            <a:endParaRPr lang="zh-CN" altLang="en-US"/>
          </a:p>
        </p:txBody>
      </p:sp>
    </p:spTree>
    <p:extLst>
      <p:ext uri="{BB962C8B-B14F-4D97-AF65-F5344CB8AC3E}">
        <p14:creationId xmlns:p14="http://schemas.microsoft.com/office/powerpoint/2010/main" val="2917716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30</a:t>
            </a:fld>
            <a:endParaRPr lang="zh-CN" altLang="en-US"/>
          </a:p>
        </p:txBody>
      </p:sp>
    </p:spTree>
    <p:extLst>
      <p:ext uri="{BB962C8B-B14F-4D97-AF65-F5344CB8AC3E}">
        <p14:creationId xmlns:p14="http://schemas.microsoft.com/office/powerpoint/2010/main" val="946317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31</a:t>
            </a:fld>
            <a:endParaRPr lang="zh-CN" altLang="en-US"/>
          </a:p>
        </p:txBody>
      </p:sp>
    </p:spTree>
    <p:extLst>
      <p:ext uri="{BB962C8B-B14F-4D97-AF65-F5344CB8AC3E}">
        <p14:creationId xmlns:p14="http://schemas.microsoft.com/office/powerpoint/2010/main" val="1964732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32</a:t>
            </a:fld>
            <a:endParaRPr lang="zh-CN" altLang="en-US"/>
          </a:p>
        </p:txBody>
      </p:sp>
    </p:spTree>
    <p:extLst>
      <p:ext uri="{BB962C8B-B14F-4D97-AF65-F5344CB8AC3E}">
        <p14:creationId xmlns:p14="http://schemas.microsoft.com/office/powerpoint/2010/main" val="2793577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33</a:t>
            </a:fld>
            <a:endParaRPr lang="zh-CN" altLang="en-US"/>
          </a:p>
        </p:txBody>
      </p:sp>
    </p:spTree>
    <p:extLst>
      <p:ext uri="{BB962C8B-B14F-4D97-AF65-F5344CB8AC3E}">
        <p14:creationId xmlns:p14="http://schemas.microsoft.com/office/powerpoint/2010/main" val="3104354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34</a:t>
            </a:fld>
            <a:endParaRPr lang="zh-CN" altLang="en-US"/>
          </a:p>
        </p:txBody>
      </p:sp>
    </p:spTree>
    <p:extLst>
      <p:ext uri="{BB962C8B-B14F-4D97-AF65-F5344CB8AC3E}">
        <p14:creationId xmlns:p14="http://schemas.microsoft.com/office/powerpoint/2010/main" val="2597339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35</a:t>
            </a:fld>
            <a:endParaRPr lang="zh-CN" altLang="en-US"/>
          </a:p>
        </p:txBody>
      </p:sp>
    </p:spTree>
    <p:extLst>
      <p:ext uri="{BB962C8B-B14F-4D97-AF65-F5344CB8AC3E}">
        <p14:creationId xmlns:p14="http://schemas.microsoft.com/office/powerpoint/2010/main" val="4092267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36</a:t>
            </a:fld>
            <a:endParaRPr lang="zh-CN" altLang="en-US"/>
          </a:p>
        </p:txBody>
      </p:sp>
    </p:spTree>
    <p:extLst>
      <p:ext uri="{BB962C8B-B14F-4D97-AF65-F5344CB8AC3E}">
        <p14:creationId xmlns:p14="http://schemas.microsoft.com/office/powerpoint/2010/main" val="4224177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37</a:t>
            </a:fld>
            <a:endParaRPr lang="zh-CN" altLang="en-US"/>
          </a:p>
        </p:txBody>
      </p:sp>
    </p:spTree>
    <p:extLst>
      <p:ext uri="{BB962C8B-B14F-4D97-AF65-F5344CB8AC3E}">
        <p14:creationId xmlns:p14="http://schemas.microsoft.com/office/powerpoint/2010/main" val="25983852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38</a:t>
            </a:fld>
            <a:endParaRPr lang="zh-CN" altLang="en-US"/>
          </a:p>
        </p:txBody>
      </p:sp>
    </p:spTree>
    <p:extLst>
      <p:ext uri="{BB962C8B-B14F-4D97-AF65-F5344CB8AC3E}">
        <p14:creationId xmlns:p14="http://schemas.microsoft.com/office/powerpoint/2010/main" val="789188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39</a:t>
            </a:fld>
            <a:endParaRPr lang="zh-CN" altLang="en-US"/>
          </a:p>
        </p:txBody>
      </p:sp>
    </p:spTree>
    <p:extLst>
      <p:ext uri="{BB962C8B-B14F-4D97-AF65-F5344CB8AC3E}">
        <p14:creationId xmlns:p14="http://schemas.microsoft.com/office/powerpoint/2010/main" val="249459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extLst>
      <p:ext uri="{BB962C8B-B14F-4D97-AF65-F5344CB8AC3E}">
        <p14:creationId xmlns:p14="http://schemas.microsoft.com/office/powerpoint/2010/main" val="24914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40</a:t>
            </a:fld>
            <a:endParaRPr lang="zh-CN" altLang="en-US"/>
          </a:p>
        </p:txBody>
      </p:sp>
    </p:spTree>
    <p:extLst>
      <p:ext uri="{BB962C8B-B14F-4D97-AF65-F5344CB8AC3E}">
        <p14:creationId xmlns:p14="http://schemas.microsoft.com/office/powerpoint/2010/main" val="194924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655924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259846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309981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8</a:t>
            </a:fld>
            <a:endParaRPr lang="zh-CN" altLang="en-US"/>
          </a:p>
        </p:txBody>
      </p:sp>
    </p:spTree>
    <p:extLst>
      <p:ext uri="{BB962C8B-B14F-4D97-AF65-F5344CB8AC3E}">
        <p14:creationId xmlns:p14="http://schemas.microsoft.com/office/powerpoint/2010/main" val="4122354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extLst>
      <p:ext uri="{BB962C8B-B14F-4D97-AF65-F5344CB8AC3E}">
        <p14:creationId xmlns:p14="http://schemas.microsoft.com/office/powerpoint/2010/main" val="3314160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2019/12/29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2019/12/29</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5.gif"/><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3" name="图片 2" descr="33af44c9fe23df8286f99d06e678fd1b"/>
          <p:cNvPicPr>
            <a:picLocks noChangeAspect="1"/>
          </p:cNvPicPr>
          <p:nvPr/>
        </p:nvPicPr>
        <p:blipFill>
          <a:blip r:embed="rId3">
            <a:duotone>
              <a:prstClr val="black"/>
              <a:schemeClr val="accent4">
                <a:tint val="45000"/>
                <a:satMod val="400000"/>
              </a:schemeClr>
            </a:duotone>
          </a:blip>
          <a:stretch>
            <a:fillRect/>
          </a:stretch>
        </p:blipFill>
        <p:spPr>
          <a:xfrm rot="10800000">
            <a:off x="5718334" y="-37623"/>
            <a:ext cx="4018121" cy="3860006"/>
          </a:xfrm>
          <a:prstGeom prst="rect">
            <a:avLst/>
          </a:prstGeom>
        </p:spPr>
      </p:pic>
      <p:sp>
        <p:nvSpPr>
          <p:cNvPr id="4" name="等腰三角形 3"/>
          <p:cNvSpPr/>
          <p:nvPr/>
        </p:nvSpPr>
        <p:spPr>
          <a:xfrm rot="10800000">
            <a:off x="5539264" y="1907857"/>
            <a:ext cx="702945" cy="433388"/>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0" name="文本框 9"/>
          <p:cNvSpPr txBox="1"/>
          <p:nvPr/>
        </p:nvSpPr>
        <p:spPr>
          <a:xfrm>
            <a:off x="462796" y="28965"/>
            <a:ext cx="3762376" cy="1015663"/>
          </a:xfrm>
          <a:prstGeom prst="rect">
            <a:avLst/>
          </a:prstGeom>
          <a:noFill/>
        </p:spPr>
        <p:txBody>
          <a:bodyPr wrap="square" rtlCol="0">
            <a:spAutoFit/>
          </a:bodyPr>
          <a:lstStyle/>
          <a:p>
            <a:r>
              <a:rPr lang="en-US" altLang="zh-CN" sz="6000" b="1" dirty="0" err="1">
                <a:solidFill>
                  <a:srgbClr val="335B74"/>
                </a:solidFill>
                <a:cs typeface="+mn-ea"/>
                <a:sym typeface="+mn-lt"/>
              </a:rPr>
              <a:t>MeshCNN</a:t>
            </a:r>
            <a:endParaRPr lang="en-US" altLang="zh-CN" sz="6000" b="1" dirty="0">
              <a:solidFill>
                <a:srgbClr val="335B74"/>
              </a:solidFill>
              <a:cs typeface="+mn-ea"/>
              <a:sym typeface="+mn-lt"/>
            </a:endParaRPr>
          </a:p>
        </p:txBody>
      </p:sp>
      <p:sp>
        <p:nvSpPr>
          <p:cNvPr id="11" name="文本框 10"/>
          <p:cNvSpPr txBox="1"/>
          <p:nvPr/>
        </p:nvSpPr>
        <p:spPr>
          <a:xfrm>
            <a:off x="471249" y="788100"/>
            <a:ext cx="5102543" cy="584775"/>
          </a:xfrm>
          <a:prstGeom prst="rect">
            <a:avLst/>
          </a:prstGeom>
          <a:noFill/>
        </p:spPr>
        <p:txBody>
          <a:bodyPr wrap="square" rtlCol="0">
            <a:spAutoFit/>
          </a:bodyPr>
          <a:lstStyle/>
          <a:p>
            <a:r>
              <a:rPr lang="en-US" altLang="zh-CN" sz="3200" b="1" dirty="0">
                <a:solidFill>
                  <a:schemeClr val="tx1">
                    <a:lumMod val="65000"/>
                    <a:lumOff val="35000"/>
                  </a:schemeClr>
                </a:solidFill>
                <a:cs typeface="+mn-ea"/>
                <a:sym typeface="+mn-lt"/>
              </a:rPr>
              <a:t>A</a:t>
            </a:r>
            <a:r>
              <a:rPr lang="zh-CN" altLang="en-US" sz="3200" b="1" dirty="0">
                <a:solidFill>
                  <a:schemeClr val="tx1">
                    <a:lumMod val="65000"/>
                    <a:lumOff val="35000"/>
                  </a:schemeClr>
                </a:solidFill>
                <a:cs typeface="+mn-ea"/>
                <a:sym typeface="+mn-lt"/>
              </a:rPr>
              <a:t> </a:t>
            </a:r>
            <a:r>
              <a:rPr lang="en-US" altLang="zh-CN" sz="3200" b="1" dirty="0">
                <a:solidFill>
                  <a:schemeClr val="tx1">
                    <a:lumMod val="65000"/>
                    <a:lumOff val="35000"/>
                  </a:schemeClr>
                </a:solidFill>
                <a:cs typeface="+mn-ea"/>
                <a:sym typeface="+mn-lt"/>
              </a:rPr>
              <a:t>Network</a:t>
            </a:r>
            <a:r>
              <a:rPr lang="zh-CN" altLang="en-US" sz="3200" b="1" dirty="0">
                <a:solidFill>
                  <a:schemeClr val="tx1">
                    <a:lumMod val="65000"/>
                    <a:lumOff val="35000"/>
                  </a:schemeClr>
                </a:solidFill>
                <a:cs typeface="+mn-ea"/>
                <a:sym typeface="+mn-lt"/>
              </a:rPr>
              <a:t> </a:t>
            </a:r>
            <a:r>
              <a:rPr lang="en-US" altLang="zh-CN" sz="3200" b="1" dirty="0">
                <a:solidFill>
                  <a:schemeClr val="tx1">
                    <a:lumMod val="65000"/>
                    <a:lumOff val="35000"/>
                  </a:schemeClr>
                </a:solidFill>
                <a:cs typeface="+mn-ea"/>
                <a:sym typeface="+mn-lt"/>
              </a:rPr>
              <a:t>with</a:t>
            </a:r>
            <a:r>
              <a:rPr lang="zh-CN" altLang="en-US" sz="3200" b="1" dirty="0">
                <a:solidFill>
                  <a:schemeClr val="tx1">
                    <a:lumMod val="65000"/>
                    <a:lumOff val="35000"/>
                  </a:schemeClr>
                </a:solidFill>
                <a:cs typeface="+mn-ea"/>
                <a:sym typeface="+mn-lt"/>
              </a:rPr>
              <a:t> </a:t>
            </a:r>
            <a:r>
              <a:rPr lang="en-US" altLang="zh-CN" sz="3200" b="1" dirty="0">
                <a:solidFill>
                  <a:schemeClr val="tx1">
                    <a:lumMod val="65000"/>
                    <a:lumOff val="35000"/>
                  </a:schemeClr>
                </a:solidFill>
                <a:cs typeface="+mn-ea"/>
                <a:sym typeface="+mn-lt"/>
              </a:rPr>
              <a:t>an</a:t>
            </a:r>
            <a:r>
              <a:rPr lang="zh-CN" altLang="en-US" sz="3200" b="1" dirty="0">
                <a:solidFill>
                  <a:schemeClr val="tx1">
                    <a:lumMod val="65000"/>
                    <a:lumOff val="35000"/>
                  </a:schemeClr>
                </a:solidFill>
                <a:cs typeface="+mn-ea"/>
                <a:sym typeface="+mn-lt"/>
              </a:rPr>
              <a:t> </a:t>
            </a:r>
            <a:r>
              <a:rPr lang="en-US" altLang="zh-CN" sz="3200" b="1" dirty="0">
                <a:solidFill>
                  <a:schemeClr val="tx1">
                    <a:lumMod val="65000"/>
                    <a:lumOff val="35000"/>
                  </a:schemeClr>
                </a:solidFill>
                <a:cs typeface="+mn-ea"/>
                <a:sym typeface="+mn-lt"/>
              </a:rPr>
              <a:t>Edge</a:t>
            </a:r>
            <a:endParaRPr lang="zh-CN" altLang="en-US" sz="3200" b="1" dirty="0">
              <a:solidFill>
                <a:srgbClr val="51718D"/>
              </a:solidFill>
              <a:cs typeface="+mn-ea"/>
              <a:sym typeface="+mn-lt"/>
            </a:endParaRPr>
          </a:p>
        </p:txBody>
      </p:sp>
      <p:sp>
        <p:nvSpPr>
          <p:cNvPr id="12" name="文本框 11"/>
          <p:cNvSpPr txBox="1"/>
          <p:nvPr/>
        </p:nvSpPr>
        <p:spPr>
          <a:xfrm>
            <a:off x="513397" y="1561921"/>
            <a:ext cx="3463290" cy="507831"/>
          </a:xfrm>
          <a:prstGeom prst="rect">
            <a:avLst/>
          </a:prstGeom>
          <a:noFill/>
        </p:spPr>
        <p:txBody>
          <a:bodyPr wrap="square" rtlCol="0">
            <a:spAutoFit/>
          </a:bodyPr>
          <a:lstStyle/>
          <a:p>
            <a:r>
              <a:rPr lang="en-US" altLang="zh-CN" sz="2700" dirty="0">
                <a:solidFill>
                  <a:schemeClr val="tx1">
                    <a:lumMod val="65000"/>
                    <a:lumOff val="35000"/>
                  </a:schemeClr>
                </a:solidFill>
                <a:cs typeface="+mn-ea"/>
                <a:sym typeface="+mn-lt"/>
              </a:rPr>
              <a:t>ACM</a:t>
            </a:r>
            <a:r>
              <a:rPr lang="zh-CN" altLang="en-US" sz="2700" dirty="0">
                <a:solidFill>
                  <a:schemeClr val="tx1">
                    <a:lumMod val="65000"/>
                    <a:lumOff val="35000"/>
                  </a:schemeClr>
                </a:solidFill>
                <a:cs typeface="+mn-ea"/>
                <a:sym typeface="+mn-lt"/>
              </a:rPr>
              <a:t> </a:t>
            </a:r>
            <a:r>
              <a:rPr lang="en-US" altLang="zh-CN" sz="2700" dirty="0">
                <a:solidFill>
                  <a:schemeClr val="tx1">
                    <a:lumMod val="65000"/>
                    <a:lumOff val="35000"/>
                  </a:schemeClr>
                </a:solidFill>
                <a:cs typeface="+mn-ea"/>
                <a:sym typeface="+mn-lt"/>
              </a:rPr>
              <a:t>SIGGRAPH</a:t>
            </a:r>
            <a:r>
              <a:rPr lang="zh-CN" altLang="en-US" sz="2700" dirty="0">
                <a:solidFill>
                  <a:schemeClr val="tx1">
                    <a:lumMod val="65000"/>
                    <a:lumOff val="35000"/>
                  </a:schemeClr>
                </a:solidFill>
                <a:cs typeface="+mn-ea"/>
                <a:sym typeface="+mn-lt"/>
              </a:rPr>
              <a:t> </a:t>
            </a:r>
            <a:r>
              <a:rPr lang="en-US" altLang="zh-CN" sz="2700" dirty="0">
                <a:solidFill>
                  <a:schemeClr val="tx1">
                    <a:lumMod val="65000"/>
                    <a:lumOff val="35000"/>
                  </a:schemeClr>
                </a:solidFill>
                <a:cs typeface="+mn-ea"/>
                <a:sym typeface="+mn-lt"/>
              </a:rPr>
              <a:t>2019</a:t>
            </a:r>
          </a:p>
        </p:txBody>
      </p:sp>
      <p:sp>
        <p:nvSpPr>
          <p:cNvPr id="13" name="矩形 12"/>
          <p:cNvSpPr/>
          <p:nvPr/>
        </p:nvSpPr>
        <p:spPr>
          <a:xfrm>
            <a:off x="365998" y="2175507"/>
            <a:ext cx="4822270" cy="228104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65998" y="2163489"/>
            <a:ext cx="4553426" cy="2472472"/>
          </a:xfrm>
          <a:prstGeom prst="rect">
            <a:avLst/>
          </a:prstGeom>
        </p:spPr>
        <p:txBody>
          <a:bodyPr wrap="square">
            <a:spAutoFit/>
          </a:bodyPr>
          <a:lstStyle/>
          <a:p>
            <a:r>
              <a:rPr lang="en-US" altLang="zh-CN" sz="1600" b="1" dirty="0">
                <a:solidFill>
                  <a:schemeClr val="bg1"/>
                </a:solidFill>
                <a:cs typeface="+mn-ea"/>
                <a:sym typeface="+mn-lt"/>
              </a:rPr>
              <a:t>Rana</a:t>
            </a:r>
            <a:r>
              <a:rPr lang="zh-CN" altLang="en-US" sz="1600" b="1" dirty="0">
                <a:solidFill>
                  <a:schemeClr val="bg1"/>
                </a:solidFill>
                <a:cs typeface="+mn-ea"/>
                <a:sym typeface="+mn-lt"/>
              </a:rPr>
              <a:t> </a:t>
            </a:r>
            <a:r>
              <a:rPr lang="en-US" altLang="zh-CN" sz="1600" b="1" dirty="0">
                <a:solidFill>
                  <a:schemeClr val="bg1"/>
                </a:solidFill>
                <a:cs typeface="+mn-ea"/>
                <a:sym typeface="+mn-lt"/>
              </a:rPr>
              <a:t>Hanocka</a:t>
            </a:r>
            <a:r>
              <a:rPr lang="en-US" altLang="zh-CN" sz="1600" b="1" baseline="30000" dirty="0">
                <a:solidFill>
                  <a:schemeClr val="bg1"/>
                </a:solidFill>
                <a:cs typeface="+mn-ea"/>
                <a:sym typeface="+mn-lt"/>
              </a:rPr>
              <a:t>1</a:t>
            </a:r>
            <a:endParaRPr lang="en-US" altLang="zh-CN" sz="1600" b="1" dirty="0">
              <a:solidFill>
                <a:schemeClr val="bg1"/>
              </a:solidFill>
              <a:cs typeface="+mn-ea"/>
              <a:sym typeface="+mn-lt"/>
            </a:endParaRPr>
          </a:p>
          <a:p>
            <a:r>
              <a:rPr lang="en-US" altLang="zh-CN" sz="1600" b="1" dirty="0">
                <a:solidFill>
                  <a:schemeClr val="bg1"/>
                </a:solidFill>
                <a:cs typeface="+mn-ea"/>
                <a:sym typeface="+mn-lt"/>
              </a:rPr>
              <a:t>Amir</a:t>
            </a:r>
            <a:r>
              <a:rPr lang="zh-CN" altLang="en-US" sz="1600" b="1" dirty="0">
                <a:solidFill>
                  <a:schemeClr val="bg1"/>
                </a:solidFill>
                <a:cs typeface="+mn-ea"/>
                <a:sym typeface="+mn-lt"/>
              </a:rPr>
              <a:t> </a:t>
            </a:r>
            <a:r>
              <a:rPr lang="en-US" altLang="zh-CN" sz="1600" b="1" dirty="0">
                <a:solidFill>
                  <a:schemeClr val="bg1"/>
                </a:solidFill>
                <a:cs typeface="+mn-ea"/>
                <a:sym typeface="+mn-lt"/>
              </a:rPr>
              <a:t>Hertz</a:t>
            </a:r>
            <a:r>
              <a:rPr lang="en-US" altLang="zh-CN" sz="1600" b="1" baseline="30000" dirty="0">
                <a:solidFill>
                  <a:schemeClr val="bg1"/>
                </a:solidFill>
                <a:cs typeface="+mn-ea"/>
                <a:sym typeface="+mn-lt"/>
              </a:rPr>
              <a:t>1</a:t>
            </a:r>
            <a:endParaRPr lang="en-US" altLang="zh-CN" sz="1600" b="1" dirty="0">
              <a:solidFill>
                <a:schemeClr val="bg1"/>
              </a:solidFill>
              <a:cs typeface="+mn-ea"/>
              <a:sym typeface="+mn-lt"/>
            </a:endParaRPr>
          </a:p>
          <a:p>
            <a:r>
              <a:rPr lang="en-US" altLang="zh-CN" sz="1600" b="1" dirty="0">
                <a:solidFill>
                  <a:schemeClr val="bg1"/>
                </a:solidFill>
                <a:cs typeface="+mn-ea"/>
                <a:sym typeface="+mn-lt"/>
              </a:rPr>
              <a:t>Noa</a:t>
            </a:r>
            <a:r>
              <a:rPr lang="zh-CN" altLang="en-US" sz="1600" b="1" dirty="0">
                <a:solidFill>
                  <a:schemeClr val="bg1"/>
                </a:solidFill>
                <a:cs typeface="+mn-ea"/>
                <a:sym typeface="+mn-lt"/>
              </a:rPr>
              <a:t> </a:t>
            </a:r>
            <a:r>
              <a:rPr lang="en-US" altLang="zh-CN" sz="1600" b="1" dirty="0">
                <a:solidFill>
                  <a:schemeClr val="bg1"/>
                </a:solidFill>
                <a:cs typeface="+mn-ea"/>
                <a:sym typeface="+mn-lt"/>
              </a:rPr>
              <a:t>Fish</a:t>
            </a:r>
            <a:r>
              <a:rPr lang="en-US" altLang="zh-CN" sz="1600" b="1" baseline="30000" dirty="0">
                <a:solidFill>
                  <a:schemeClr val="bg1"/>
                </a:solidFill>
                <a:cs typeface="+mn-ea"/>
                <a:sym typeface="+mn-lt"/>
              </a:rPr>
              <a:t>1</a:t>
            </a:r>
            <a:endParaRPr lang="en-US" altLang="zh-CN" sz="1600" b="1" dirty="0">
              <a:solidFill>
                <a:schemeClr val="bg1"/>
              </a:solidFill>
              <a:cs typeface="+mn-ea"/>
              <a:sym typeface="+mn-lt"/>
            </a:endParaRPr>
          </a:p>
          <a:p>
            <a:r>
              <a:rPr lang="en-US" altLang="zh-CN" sz="1600" b="1" dirty="0">
                <a:solidFill>
                  <a:schemeClr val="bg1"/>
                </a:solidFill>
                <a:cs typeface="+mn-ea"/>
                <a:sym typeface="+mn-lt"/>
              </a:rPr>
              <a:t>Raja</a:t>
            </a:r>
            <a:r>
              <a:rPr lang="zh-CN" altLang="en-US" sz="1600" b="1" dirty="0">
                <a:solidFill>
                  <a:schemeClr val="bg1"/>
                </a:solidFill>
                <a:cs typeface="+mn-ea"/>
                <a:sym typeface="+mn-lt"/>
              </a:rPr>
              <a:t> </a:t>
            </a:r>
            <a:r>
              <a:rPr lang="en-US" altLang="zh-CN" sz="1600" b="1" dirty="0">
                <a:solidFill>
                  <a:schemeClr val="bg1"/>
                </a:solidFill>
                <a:cs typeface="+mn-ea"/>
                <a:sym typeface="+mn-lt"/>
              </a:rPr>
              <a:t>Giryes</a:t>
            </a:r>
            <a:r>
              <a:rPr lang="en-US" altLang="zh-CN" sz="1600" b="1" baseline="30000" dirty="0">
                <a:solidFill>
                  <a:schemeClr val="bg1"/>
                </a:solidFill>
                <a:cs typeface="+mn-ea"/>
                <a:sym typeface="+mn-lt"/>
              </a:rPr>
              <a:t>1</a:t>
            </a:r>
            <a:endParaRPr lang="en-US" altLang="zh-CN" sz="1600" b="1" dirty="0">
              <a:solidFill>
                <a:schemeClr val="bg1"/>
              </a:solidFill>
              <a:cs typeface="+mn-ea"/>
              <a:sym typeface="+mn-lt"/>
            </a:endParaRPr>
          </a:p>
          <a:p>
            <a:r>
              <a:rPr lang="en-US" altLang="zh-CN" sz="1600" b="1" dirty="0" err="1">
                <a:solidFill>
                  <a:schemeClr val="bg1"/>
                </a:solidFill>
                <a:cs typeface="+mn-ea"/>
                <a:sym typeface="+mn-lt"/>
              </a:rPr>
              <a:t>Shachar</a:t>
            </a:r>
            <a:r>
              <a:rPr lang="zh-CN" altLang="en-US" sz="1600" b="1" dirty="0">
                <a:solidFill>
                  <a:schemeClr val="bg1"/>
                </a:solidFill>
                <a:cs typeface="+mn-ea"/>
                <a:sym typeface="+mn-lt"/>
              </a:rPr>
              <a:t> </a:t>
            </a:r>
            <a:r>
              <a:rPr lang="en-US" altLang="zh-CN" sz="1600" b="1" dirty="0">
                <a:solidFill>
                  <a:schemeClr val="bg1"/>
                </a:solidFill>
                <a:cs typeface="+mn-ea"/>
                <a:sym typeface="+mn-lt"/>
              </a:rPr>
              <a:t>Fleishman</a:t>
            </a:r>
            <a:r>
              <a:rPr lang="en-US" altLang="zh-CN" sz="1600" b="1" baseline="30000" dirty="0">
                <a:solidFill>
                  <a:schemeClr val="bg1"/>
                </a:solidFill>
                <a:cs typeface="+mn-ea"/>
                <a:sym typeface="+mn-lt"/>
              </a:rPr>
              <a:t>2</a:t>
            </a:r>
            <a:endParaRPr lang="en-US" altLang="zh-CN" sz="1600" b="1" dirty="0">
              <a:solidFill>
                <a:schemeClr val="bg1"/>
              </a:solidFill>
              <a:cs typeface="+mn-ea"/>
              <a:sym typeface="+mn-lt"/>
            </a:endParaRPr>
          </a:p>
          <a:p>
            <a:r>
              <a:rPr lang="en-US" altLang="zh-CN" sz="1600" b="1" dirty="0">
                <a:solidFill>
                  <a:schemeClr val="bg1"/>
                </a:solidFill>
                <a:cs typeface="+mn-ea"/>
                <a:sym typeface="+mn-lt"/>
              </a:rPr>
              <a:t>Daniel</a:t>
            </a:r>
            <a:r>
              <a:rPr lang="zh-CN" altLang="en-US" sz="1600" b="1" dirty="0">
                <a:solidFill>
                  <a:schemeClr val="bg1"/>
                </a:solidFill>
                <a:cs typeface="+mn-ea"/>
                <a:sym typeface="+mn-lt"/>
              </a:rPr>
              <a:t> </a:t>
            </a:r>
            <a:r>
              <a:rPr lang="en-US" altLang="zh-CN" sz="1600" b="1" dirty="0">
                <a:solidFill>
                  <a:schemeClr val="bg1"/>
                </a:solidFill>
                <a:cs typeface="+mn-ea"/>
                <a:sym typeface="+mn-lt"/>
              </a:rPr>
              <a:t>Cohen-Or</a:t>
            </a:r>
            <a:r>
              <a:rPr lang="en-US" altLang="zh-CN" sz="1600" b="1" baseline="30000" dirty="0">
                <a:solidFill>
                  <a:schemeClr val="bg1"/>
                </a:solidFill>
                <a:cs typeface="+mn-ea"/>
                <a:sym typeface="+mn-lt"/>
              </a:rPr>
              <a:t>1</a:t>
            </a:r>
          </a:p>
          <a:p>
            <a:endParaRPr lang="en-US" altLang="zh-CN" sz="1600" b="1" baseline="30000" dirty="0">
              <a:solidFill>
                <a:schemeClr val="bg1"/>
              </a:solidFill>
              <a:cs typeface="+mn-ea"/>
              <a:sym typeface="+mn-lt"/>
            </a:endParaRPr>
          </a:p>
          <a:p>
            <a:r>
              <a:rPr lang="en-US" altLang="zh-CN" sz="1600" b="1" baseline="30000" dirty="0">
                <a:solidFill>
                  <a:schemeClr val="bg1"/>
                </a:solidFill>
                <a:cs typeface="+mn-ea"/>
                <a:sym typeface="+mn-lt"/>
              </a:rPr>
              <a:t>1</a:t>
            </a:r>
            <a:r>
              <a:rPr lang="en-US" altLang="zh-CN" sz="1600" b="1" dirty="0">
                <a:solidFill>
                  <a:schemeClr val="bg1"/>
                </a:solidFill>
                <a:cs typeface="+mn-ea"/>
                <a:sym typeface="+mn-lt"/>
              </a:rPr>
              <a:t>Tel</a:t>
            </a:r>
            <a:r>
              <a:rPr lang="zh-CN" altLang="en-US" sz="1600" b="1" dirty="0">
                <a:solidFill>
                  <a:schemeClr val="bg1"/>
                </a:solidFill>
                <a:cs typeface="+mn-ea"/>
                <a:sym typeface="+mn-lt"/>
              </a:rPr>
              <a:t> </a:t>
            </a:r>
            <a:r>
              <a:rPr lang="en-US" altLang="zh-CN" sz="1600" b="1" dirty="0">
                <a:solidFill>
                  <a:schemeClr val="bg1"/>
                </a:solidFill>
                <a:cs typeface="+mn-ea"/>
                <a:sym typeface="+mn-lt"/>
              </a:rPr>
              <a:t>Aviv</a:t>
            </a:r>
            <a:r>
              <a:rPr lang="zh-CN" altLang="en-US" sz="1600" b="1" dirty="0">
                <a:solidFill>
                  <a:schemeClr val="bg1"/>
                </a:solidFill>
                <a:cs typeface="+mn-ea"/>
                <a:sym typeface="+mn-lt"/>
              </a:rPr>
              <a:t> </a:t>
            </a:r>
            <a:r>
              <a:rPr lang="en-US" altLang="zh-CN" sz="1600" b="1" dirty="0">
                <a:solidFill>
                  <a:schemeClr val="bg1"/>
                </a:solidFill>
                <a:cs typeface="+mn-ea"/>
                <a:sym typeface="+mn-lt"/>
              </a:rPr>
              <a:t>University</a:t>
            </a:r>
          </a:p>
          <a:p>
            <a:r>
              <a:rPr lang="en-US" altLang="zh-CN" sz="1600" b="1" baseline="30000" dirty="0">
                <a:solidFill>
                  <a:schemeClr val="bg1"/>
                </a:solidFill>
                <a:cs typeface="+mn-ea"/>
                <a:sym typeface="+mn-lt"/>
              </a:rPr>
              <a:t>2</a:t>
            </a:r>
            <a:r>
              <a:rPr lang="en-US" altLang="zh-CN" sz="1600" b="1" dirty="0">
                <a:solidFill>
                  <a:schemeClr val="bg1"/>
                </a:solidFill>
                <a:cs typeface="+mn-ea"/>
                <a:sym typeface="+mn-lt"/>
              </a:rPr>
              <a:t>Amazon</a:t>
            </a:r>
          </a:p>
          <a:p>
            <a:r>
              <a:rPr lang="zh-CN" altLang="en-US" sz="1600" b="1" dirty="0">
                <a:solidFill>
                  <a:schemeClr val="bg1"/>
                </a:solidFill>
                <a:cs typeface="+mn-ea"/>
                <a:sym typeface="+mn-lt"/>
              </a:rPr>
              <a:t> </a:t>
            </a:r>
          </a:p>
        </p:txBody>
      </p:sp>
      <p:sp>
        <p:nvSpPr>
          <p:cNvPr id="16"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001FB4D9-EADE-1B42-9374-9883FF58248D}"/>
              </a:ext>
            </a:extLst>
          </p:cNvPr>
          <p:cNvSpPr/>
          <p:nvPr/>
        </p:nvSpPr>
        <p:spPr>
          <a:xfrm>
            <a:off x="462796" y="4550293"/>
            <a:ext cx="4553426" cy="338554"/>
          </a:xfrm>
          <a:prstGeom prst="rect">
            <a:avLst/>
          </a:prstGeom>
        </p:spPr>
        <p:txBody>
          <a:bodyPr wrap="square">
            <a:spAutoFit/>
          </a:bodyPr>
          <a:lstStyle/>
          <a:p>
            <a:r>
              <a:rPr lang="zh-CN" altLang="en-US" sz="1600" b="1" dirty="0">
                <a:cs typeface="+mn-ea"/>
                <a:sym typeface="+mn-lt"/>
              </a:rPr>
              <a:t>报告人：周杰辉     学号：</a:t>
            </a:r>
            <a:r>
              <a:rPr lang="en-US" altLang="zh-CN" sz="1600" b="1" dirty="0">
                <a:cs typeface="+mn-ea"/>
                <a:sym typeface="+mn-lt"/>
              </a:rPr>
              <a:t>21951103</a:t>
            </a:r>
          </a:p>
        </p:txBody>
      </p:sp>
    </p:spTree>
    <p:extLst>
      <p:ext uri="{BB962C8B-B14F-4D97-AF65-F5344CB8AC3E}">
        <p14:creationId xmlns:p14="http://schemas.microsoft.com/office/powerpoint/2010/main" val="182978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blinds(horizontal)">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linds(horizontal)">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4" grpId="0" animBg="1"/>
      <p:bldP spid="6" grpId="0" animBg="1"/>
      <p:bldP spid="7" grpId="0" animBg="1"/>
      <p:bldP spid="8" grpId="0" animBg="1"/>
      <p:bldP spid="10" grpId="0"/>
      <p:bldP spid="11" grpId="0"/>
      <p:bldP spid="12" grpId="0"/>
      <p:bldP spid="13" grpId="0" animBg="1"/>
      <p:bldP spid="2" grpId="0" animBg="1"/>
      <p:bldP spid="30"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10</a:t>
              </a:r>
              <a:endParaRPr lang="zh-CN" altLang="en-US" dirty="0">
                <a:solidFill>
                  <a:schemeClr val="bg1"/>
                </a:solidFill>
                <a:cs typeface="+mn-ea"/>
                <a:sym typeface="+mn-lt"/>
              </a:endParaRPr>
            </a:p>
          </p:txBody>
        </p:sp>
      </p:grpSp>
      <p:sp>
        <p:nvSpPr>
          <p:cNvPr id="10" name="文本框 9"/>
          <p:cNvSpPr txBox="1"/>
          <p:nvPr/>
        </p:nvSpPr>
        <p:spPr>
          <a:xfrm>
            <a:off x="439463" y="697230"/>
            <a:ext cx="3215988"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a:t>
            </a:r>
            <a:r>
              <a:rPr lang="en-US" altLang="zh-CN" sz="2400" b="1" dirty="0">
                <a:solidFill>
                  <a:schemeClr val="accent4"/>
                </a:solidFill>
                <a:cs typeface="+mn-ea"/>
                <a:sym typeface="+mn-lt"/>
              </a:rPr>
              <a:t>—</a:t>
            </a:r>
            <a:r>
              <a:rPr lang="zh-CN" altLang="en-US" sz="2400" b="1" dirty="0">
                <a:solidFill>
                  <a:schemeClr val="accent4"/>
                </a:solidFill>
                <a:cs typeface="+mn-ea"/>
                <a:sym typeface="+mn-lt"/>
              </a:rPr>
              <a:t>包含拓扑特征</a:t>
            </a:r>
          </a:p>
        </p:txBody>
      </p:sp>
      <p:sp>
        <p:nvSpPr>
          <p:cNvPr id="48" name="Rectangle 25">
            <a:extLst>
              <a:ext uri="{FF2B5EF4-FFF2-40B4-BE49-F238E27FC236}">
                <a16:creationId xmlns:a16="http://schemas.microsoft.com/office/drawing/2014/main" id="{BEFB8344-CCA8-DE46-A5FF-3BA6322A447C}"/>
              </a:ext>
            </a:extLst>
          </p:cNvPr>
          <p:cNvSpPr/>
          <p:nvPr/>
        </p:nvSpPr>
        <p:spPr>
          <a:xfrm>
            <a:off x="439463" y="2415430"/>
            <a:ext cx="3215989" cy="590418"/>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拓扑反映了测地距离和表面结构</a:t>
            </a:r>
            <a:endParaRPr lang="en-US" altLang="zh-CN" sz="1600" dirty="0">
              <a:solidFill>
                <a:schemeClr val="tx1">
                  <a:lumMod val="65000"/>
                  <a:lumOff val="35000"/>
                </a:schemeClr>
              </a:solidFill>
              <a:cs typeface="+mn-ea"/>
              <a:sym typeface="+mn-lt"/>
            </a:endParaRPr>
          </a:p>
        </p:txBody>
      </p:sp>
      <p:pic>
        <p:nvPicPr>
          <p:cNvPr id="20" name="Google Shape;309;p31">
            <a:extLst>
              <a:ext uri="{FF2B5EF4-FFF2-40B4-BE49-F238E27FC236}">
                <a16:creationId xmlns:a16="http://schemas.microsoft.com/office/drawing/2014/main" id="{180DEBE3-6773-9943-A7B0-240C6FFDBD4B}"/>
              </a:ext>
            </a:extLst>
          </p:cNvPr>
          <p:cNvPicPr preferRelativeResize="0"/>
          <p:nvPr/>
        </p:nvPicPr>
        <p:blipFill>
          <a:blip r:embed="rId3">
            <a:alphaModFix/>
          </a:blip>
          <a:stretch>
            <a:fillRect/>
          </a:stretch>
        </p:blipFill>
        <p:spPr>
          <a:xfrm>
            <a:off x="4875673" y="1036473"/>
            <a:ext cx="3579552" cy="3282247"/>
          </a:xfrm>
          <a:prstGeom prst="rect">
            <a:avLst/>
          </a:prstGeom>
          <a:noFill/>
          <a:ln>
            <a:noFill/>
          </a:ln>
        </p:spPr>
      </p:pic>
    </p:spTree>
    <p:extLst>
      <p:ext uri="{BB962C8B-B14F-4D97-AF65-F5344CB8AC3E}">
        <p14:creationId xmlns:p14="http://schemas.microsoft.com/office/powerpoint/2010/main" val="4292676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11</a:t>
              </a:r>
              <a:endParaRPr lang="zh-CN" altLang="en-US" dirty="0">
                <a:solidFill>
                  <a:schemeClr val="bg1"/>
                </a:solidFill>
                <a:cs typeface="+mn-ea"/>
                <a:sym typeface="+mn-lt"/>
              </a:endParaRPr>
            </a:p>
          </p:txBody>
        </p:sp>
      </p:grpSp>
      <p:sp>
        <p:nvSpPr>
          <p:cNvPr id="10" name="文本框 9"/>
          <p:cNvSpPr txBox="1"/>
          <p:nvPr/>
        </p:nvSpPr>
        <p:spPr>
          <a:xfrm>
            <a:off x="439463" y="697230"/>
            <a:ext cx="292639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三维深度学习</a:t>
            </a:r>
          </a:p>
        </p:txBody>
      </p:sp>
      <p:grpSp>
        <p:nvGrpSpPr>
          <p:cNvPr id="19" name="Group 5"/>
          <p:cNvGrpSpPr/>
          <p:nvPr/>
        </p:nvGrpSpPr>
        <p:grpSpPr>
          <a:xfrm>
            <a:off x="917019" y="1678304"/>
            <a:ext cx="2137884" cy="704076"/>
            <a:chOff x="1518803" y="3430058"/>
            <a:chExt cx="2457329" cy="938768"/>
          </a:xfrm>
        </p:grpSpPr>
        <p:sp>
          <p:nvSpPr>
            <p:cNvPr id="37" name="TextBox 6"/>
            <p:cNvSpPr txBox="1"/>
            <p:nvPr/>
          </p:nvSpPr>
          <p:spPr>
            <a:xfrm>
              <a:off x="1518803" y="3779270"/>
              <a:ext cx="2457329" cy="589556"/>
            </a:xfrm>
            <a:prstGeom prst="rect">
              <a:avLst/>
            </a:prstGeom>
            <a:noFill/>
          </p:spPr>
          <p:txBody>
            <a:bodyPr wrap="square" lIns="72000" tIns="0" rIns="72000" bIns="0" anchor="ctr" anchorCtr="0">
              <a:noAutofit/>
            </a:bodyPr>
            <a:lstStyle/>
            <a:p>
              <a:pPr algn="r" fontAlgn="ctr"/>
              <a:r>
                <a:rPr lang="en-US" altLang="zh-CN" sz="1200" dirty="0">
                  <a:solidFill>
                    <a:schemeClr val="tx1">
                      <a:lumMod val="65000"/>
                      <a:lumOff val="35000"/>
                    </a:schemeClr>
                  </a:solidFill>
                  <a:cs typeface="+mn-ea"/>
                  <a:sym typeface="+mn-lt"/>
                </a:rPr>
                <a:t>MVCNN</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t>
              </a:r>
              <a:r>
                <a:rPr lang="en-US" altLang="zh-CN" sz="1200" dirty="0" err="1">
                  <a:solidFill>
                    <a:schemeClr val="tx1">
                      <a:lumMod val="65000"/>
                      <a:lumOff val="35000"/>
                    </a:schemeClr>
                  </a:solidFill>
                  <a:cs typeface="+mn-ea"/>
                  <a:sym typeface="+mn-lt"/>
                </a:rPr>
                <a:t>Su</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2015]</a:t>
              </a:r>
            </a:p>
          </p:txBody>
        </p:sp>
        <p:sp>
          <p:nvSpPr>
            <p:cNvPr id="38" name="Rectangle 7"/>
            <p:cNvSpPr/>
            <p:nvPr/>
          </p:nvSpPr>
          <p:spPr>
            <a:xfrm>
              <a:off x="1518803" y="3430058"/>
              <a:ext cx="2457329" cy="246221"/>
            </a:xfrm>
            <a:prstGeom prst="rect">
              <a:avLst/>
            </a:prstGeom>
          </p:spPr>
          <p:txBody>
            <a:bodyPr wrap="none" lIns="72000" tIns="0" rIns="72000" bIns="0">
              <a:noAutofit/>
            </a:bodyPr>
            <a:lstStyle/>
            <a:p>
              <a:pPr lvl="0" algn="r" defTabSz="914378">
                <a:defRPr/>
              </a:pPr>
              <a:r>
                <a:rPr lang="en-US" altLang="zh-CN" sz="1600" b="1" dirty="0">
                  <a:solidFill>
                    <a:schemeClr val="accent2"/>
                  </a:solidFill>
                  <a:cs typeface="+mn-ea"/>
                  <a:sym typeface="+mn-lt"/>
                </a:rPr>
                <a:t>Multi-View</a:t>
              </a:r>
              <a:endParaRPr lang="zh-CN" altLang="en-US" sz="1600" b="1" dirty="0">
                <a:solidFill>
                  <a:schemeClr val="accent2"/>
                </a:solidFill>
                <a:cs typeface="+mn-ea"/>
                <a:sym typeface="+mn-lt"/>
              </a:endParaRPr>
            </a:p>
          </p:txBody>
        </p:sp>
      </p:grpSp>
      <p:grpSp>
        <p:nvGrpSpPr>
          <p:cNvPr id="20" name="Group 8"/>
          <p:cNvGrpSpPr/>
          <p:nvPr/>
        </p:nvGrpSpPr>
        <p:grpSpPr>
          <a:xfrm>
            <a:off x="6284850" y="1298352"/>
            <a:ext cx="2170375" cy="727107"/>
            <a:chOff x="8268607" y="3017352"/>
            <a:chExt cx="2893833" cy="969476"/>
          </a:xfrm>
        </p:grpSpPr>
        <p:sp>
          <p:nvSpPr>
            <p:cNvPr id="35" name="TextBox 9"/>
            <p:cNvSpPr txBox="1"/>
            <p:nvPr/>
          </p:nvSpPr>
          <p:spPr>
            <a:xfrm>
              <a:off x="8268607" y="3397272"/>
              <a:ext cx="2893833" cy="589556"/>
            </a:xfrm>
            <a:prstGeom prst="rect">
              <a:avLst/>
            </a:prstGeom>
            <a:noFill/>
          </p:spPr>
          <p:txBody>
            <a:bodyPr wrap="square" lIns="72000" tIns="0" rIns="72000" bIns="0" anchor="ctr" anchorCtr="0">
              <a:noAutofit/>
            </a:bodyPr>
            <a:lstStyle/>
            <a:p>
              <a:pPr fontAlgn="ctr"/>
              <a:r>
                <a:rPr lang="en-US" altLang="zh-CN" sz="1200" dirty="0">
                  <a:solidFill>
                    <a:schemeClr val="tx1">
                      <a:lumMod val="65000"/>
                      <a:lumOff val="35000"/>
                    </a:schemeClr>
                  </a:solidFill>
                  <a:cs typeface="+mn-ea"/>
                  <a:sym typeface="+mn-lt"/>
                </a:rPr>
                <a:t>[</a:t>
              </a:r>
              <a:r>
                <a:rPr lang="en-US" altLang="zh-CN" sz="1200" dirty="0" err="1">
                  <a:solidFill>
                    <a:schemeClr val="tx1">
                      <a:lumMod val="65000"/>
                      <a:lumOff val="35000"/>
                    </a:schemeClr>
                  </a:solidFill>
                  <a:cs typeface="+mn-ea"/>
                  <a:sym typeface="+mn-lt"/>
                </a:rPr>
                <a:t>Boscaini</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2015]</a:t>
              </a:r>
            </a:p>
            <a:p>
              <a:pPr fontAlgn="ctr"/>
              <a:r>
                <a:rPr lang="en-US" altLang="zh-CN" sz="1200" dirty="0">
                  <a:solidFill>
                    <a:schemeClr val="tx1">
                      <a:lumMod val="65000"/>
                      <a:lumOff val="35000"/>
                    </a:schemeClr>
                  </a:solidFill>
                  <a:cs typeface="+mn-ea"/>
                  <a:sym typeface="+mn-lt"/>
                </a:rPr>
                <a:t>[Maron</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2017]</a:t>
              </a:r>
            </a:p>
          </p:txBody>
        </p:sp>
        <p:sp>
          <p:nvSpPr>
            <p:cNvPr id="36" name="Rectangle 10"/>
            <p:cNvSpPr/>
            <p:nvPr/>
          </p:nvSpPr>
          <p:spPr>
            <a:xfrm>
              <a:off x="8268607" y="3017352"/>
              <a:ext cx="2457329" cy="246221"/>
            </a:xfrm>
            <a:prstGeom prst="rect">
              <a:avLst/>
            </a:prstGeom>
          </p:spPr>
          <p:txBody>
            <a:bodyPr wrap="none" lIns="72000" tIns="0" rIns="72000" bIns="0">
              <a:noAutofit/>
            </a:bodyPr>
            <a:lstStyle/>
            <a:p>
              <a:pPr lvl="0" defTabSz="914378">
                <a:defRPr/>
              </a:pPr>
              <a:r>
                <a:rPr lang="en-US" altLang="zh-CN" sz="1600" b="1" dirty="0">
                  <a:solidFill>
                    <a:schemeClr val="accent1"/>
                  </a:solidFill>
                  <a:cs typeface="+mn-ea"/>
                  <a:sym typeface="+mn-lt"/>
                </a:rPr>
                <a:t>Graph</a:t>
              </a:r>
              <a:r>
                <a:rPr lang="zh-CN" altLang="en-US" sz="1600" b="1" dirty="0">
                  <a:solidFill>
                    <a:schemeClr val="accent1"/>
                  </a:solidFill>
                  <a:cs typeface="+mn-ea"/>
                  <a:sym typeface="+mn-lt"/>
                </a:rPr>
                <a:t> </a:t>
              </a:r>
              <a:r>
                <a:rPr lang="en-US" altLang="zh-CN" sz="1600" b="1" dirty="0">
                  <a:solidFill>
                    <a:schemeClr val="accent1"/>
                  </a:solidFill>
                  <a:cs typeface="+mn-ea"/>
                  <a:sym typeface="+mn-lt"/>
                </a:rPr>
                <a:t>&amp;</a:t>
              </a:r>
              <a:r>
                <a:rPr lang="zh-CN" altLang="en-US" sz="1600" b="1" dirty="0">
                  <a:solidFill>
                    <a:schemeClr val="accent1"/>
                  </a:solidFill>
                  <a:cs typeface="+mn-ea"/>
                  <a:sym typeface="+mn-lt"/>
                </a:rPr>
                <a:t> </a:t>
              </a:r>
              <a:r>
                <a:rPr lang="en-US" altLang="zh-CN" sz="1600" b="1" dirty="0">
                  <a:solidFill>
                    <a:schemeClr val="accent1"/>
                  </a:solidFill>
                  <a:cs typeface="+mn-ea"/>
                  <a:sym typeface="+mn-lt"/>
                </a:rPr>
                <a:t>Manifolds</a:t>
              </a:r>
              <a:endParaRPr lang="zh-CN" altLang="en-US" sz="1600" b="1" dirty="0">
                <a:solidFill>
                  <a:schemeClr val="accent1"/>
                </a:solidFill>
                <a:cs typeface="+mn-ea"/>
                <a:sym typeface="+mn-lt"/>
              </a:endParaRPr>
            </a:p>
          </p:txBody>
        </p:sp>
      </p:grpSp>
      <p:grpSp>
        <p:nvGrpSpPr>
          <p:cNvPr id="21" name="Group 11"/>
          <p:cNvGrpSpPr/>
          <p:nvPr/>
        </p:nvGrpSpPr>
        <p:grpSpPr>
          <a:xfrm>
            <a:off x="596985" y="3031321"/>
            <a:ext cx="2121097" cy="717962"/>
            <a:chOff x="1148003" y="3430058"/>
            <a:chExt cx="2828129" cy="957281"/>
          </a:xfrm>
        </p:grpSpPr>
        <p:sp>
          <p:nvSpPr>
            <p:cNvPr id="33" name="TextBox 12"/>
            <p:cNvSpPr txBox="1"/>
            <p:nvPr/>
          </p:nvSpPr>
          <p:spPr>
            <a:xfrm>
              <a:off x="1148003" y="3797784"/>
              <a:ext cx="2828129" cy="589555"/>
            </a:xfrm>
            <a:prstGeom prst="rect">
              <a:avLst/>
            </a:prstGeom>
            <a:noFill/>
          </p:spPr>
          <p:txBody>
            <a:bodyPr wrap="square" lIns="72000" tIns="0" rIns="72000" bIns="0" anchor="ctr" anchorCtr="0">
              <a:noAutofit/>
            </a:bodyPr>
            <a:lstStyle/>
            <a:p>
              <a:pPr algn="r" fontAlgn="ctr"/>
              <a:r>
                <a:rPr lang="en-US" altLang="zh-CN" sz="1200" dirty="0" err="1">
                  <a:solidFill>
                    <a:schemeClr val="tx1">
                      <a:lumMod val="65000"/>
                      <a:lumOff val="35000"/>
                    </a:schemeClr>
                  </a:solidFill>
                  <a:cs typeface="+mn-ea"/>
                  <a:sym typeface="+mn-lt"/>
                </a:rPr>
                <a:t>Shapenets</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[Wu</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2015]</a:t>
              </a:r>
            </a:p>
          </p:txBody>
        </p:sp>
        <p:sp>
          <p:nvSpPr>
            <p:cNvPr id="34" name="Rectangle 13"/>
            <p:cNvSpPr/>
            <p:nvPr/>
          </p:nvSpPr>
          <p:spPr>
            <a:xfrm>
              <a:off x="1518803" y="3430058"/>
              <a:ext cx="2457329" cy="246221"/>
            </a:xfrm>
            <a:prstGeom prst="rect">
              <a:avLst/>
            </a:prstGeom>
          </p:spPr>
          <p:txBody>
            <a:bodyPr wrap="none" lIns="72000" tIns="0" rIns="72000" bIns="0">
              <a:noAutofit/>
            </a:bodyPr>
            <a:lstStyle/>
            <a:p>
              <a:pPr lvl="0" algn="r" defTabSz="914378">
                <a:defRPr/>
              </a:pPr>
              <a:r>
                <a:rPr lang="en-US" altLang="zh-CN" sz="1600" b="1" dirty="0">
                  <a:solidFill>
                    <a:schemeClr val="accent4"/>
                  </a:solidFill>
                  <a:cs typeface="+mn-ea"/>
                  <a:sym typeface="+mn-lt"/>
                </a:rPr>
                <a:t>Volumetric</a:t>
              </a:r>
              <a:endParaRPr lang="zh-CN" altLang="en-US" sz="1600" b="1" dirty="0">
                <a:solidFill>
                  <a:schemeClr val="accent4"/>
                </a:solidFill>
                <a:cs typeface="+mn-ea"/>
                <a:sym typeface="+mn-lt"/>
              </a:endParaRPr>
            </a:p>
          </p:txBody>
        </p:sp>
      </p:grpSp>
      <p:grpSp>
        <p:nvGrpSpPr>
          <p:cNvPr id="22" name="Group 14"/>
          <p:cNvGrpSpPr/>
          <p:nvPr/>
        </p:nvGrpSpPr>
        <p:grpSpPr>
          <a:xfrm>
            <a:off x="6144177" y="2467300"/>
            <a:ext cx="2175363" cy="727107"/>
            <a:chOff x="8268607" y="3017352"/>
            <a:chExt cx="2900484" cy="969475"/>
          </a:xfrm>
        </p:grpSpPr>
        <p:sp>
          <p:nvSpPr>
            <p:cNvPr id="31" name="TextBox 15"/>
            <p:cNvSpPr txBox="1"/>
            <p:nvPr/>
          </p:nvSpPr>
          <p:spPr>
            <a:xfrm>
              <a:off x="8268607" y="3397271"/>
              <a:ext cx="2900484" cy="589556"/>
            </a:xfrm>
            <a:prstGeom prst="rect">
              <a:avLst/>
            </a:prstGeom>
            <a:noFill/>
          </p:spPr>
          <p:txBody>
            <a:bodyPr wrap="square" lIns="72000" tIns="0" rIns="72000" bIns="0" anchor="ctr" anchorCtr="0">
              <a:noAutofit/>
            </a:bodyPr>
            <a:lstStyle/>
            <a:p>
              <a:pPr fontAlgn="ctr"/>
              <a:r>
                <a:rPr lang="en-US" altLang="zh-CN" sz="1200" dirty="0" err="1">
                  <a:solidFill>
                    <a:schemeClr val="tx1">
                      <a:lumMod val="65000"/>
                      <a:lumOff val="35000"/>
                    </a:schemeClr>
                  </a:solidFill>
                  <a:cs typeface="+mn-ea"/>
                  <a:sym typeface="+mn-lt"/>
                </a:rPr>
                <a:t>PointNet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[Qi</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2017]</a:t>
              </a:r>
            </a:p>
            <a:p>
              <a:pPr fontAlgn="ctr"/>
              <a:r>
                <a:rPr lang="en-US" altLang="zh-CN" sz="1200" dirty="0" err="1">
                  <a:solidFill>
                    <a:schemeClr val="tx1">
                      <a:lumMod val="65000"/>
                      <a:lumOff val="35000"/>
                    </a:schemeClr>
                  </a:solidFill>
                  <a:cs typeface="+mn-ea"/>
                  <a:sym typeface="+mn-lt"/>
                </a:rPr>
                <a:t>PointCNN</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[Li</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et</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al.</a:t>
              </a:r>
              <a:r>
                <a:rPr lang="zh-CN" altLang="en-US" sz="1200" dirty="0">
                  <a:solidFill>
                    <a:schemeClr val="tx1">
                      <a:lumMod val="65000"/>
                      <a:lumOff val="35000"/>
                    </a:schemeClr>
                  </a:solidFill>
                  <a:cs typeface="+mn-ea"/>
                  <a:sym typeface="+mn-lt"/>
                </a:rPr>
                <a:t> </a:t>
              </a:r>
              <a:r>
                <a:rPr lang="en-US" altLang="zh-CN" sz="1200" dirty="0">
                  <a:solidFill>
                    <a:schemeClr val="tx1">
                      <a:lumMod val="65000"/>
                      <a:lumOff val="35000"/>
                    </a:schemeClr>
                  </a:solidFill>
                  <a:cs typeface="+mn-ea"/>
                  <a:sym typeface="+mn-lt"/>
                </a:rPr>
                <a:t>2018]</a:t>
              </a:r>
            </a:p>
          </p:txBody>
        </p:sp>
        <p:sp>
          <p:nvSpPr>
            <p:cNvPr id="32" name="Rectangle 16"/>
            <p:cNvSpPr/>
            <p:nvPr/>
          </p:nvSpPr>
          <p:spPr>
            <a:xfrm>
              <a:off x="8268607" y="3017352"/>
              <a:ext cx="2457329" cy="246221"/>
            </a:xfrm>
            <a:prstGeom prst="rect">
              <a:avLst/>
            </a:prstGeom>
          </p:spPr>
          <p:txBody>
            <a:bodyPr wrap="none" lIns="72000" tIns="0" rIns="72000" bIns="0">
              <a:noAutofit/>
            </a:bodyPr>
            <a:lstStyle/>
            <a:p>
              <a:pPr lvl="0" defTabSz="914378">
                <a:defRPr/>
              </a:pPr>
              <a:r>
                <a:rPr lang="en-US" altLang="zh-CN" sz="1600" b="1" dirty="0">
                  <a:solidFill>
                    <a:schemeClr val="accent6"/>
                  </a:solidFill>
                  <a:cs typeface="+mn-ea"/>
                  <a:sym typeface="+mn-lt"/>
                </a:rPr>
                <a:t>Point</a:t>
              </a:r>
              <a:r>
                <a:rPr lang="zh-CN" altLang="en-US" sz="1600" b="1" dirty="0">
                  <a:solidFill>
                    <a:schemeClr val="accent6"/>
                  </a:solidFill>
                  <a:cs typeface="+mn-ea"/>
                  <a:sym typeface="+mn-lt"/>
                </a:rPr>
                <a:t> </a:t>
              </a:r>
              <a:r>
                <a:rPr lang="en-US" altLang="zh-CN" sz="1600" b="1" dirty="0">
                  <a:solidFill>
                    <a:schemeClr val="accent6"/>
                  </a:solidFill>
                  <a:cs typeface="+mn-ea"/>
                  <a:sym typeface="+mn-lt"/>
                </a:rPr>
                <a:t>Cloud</a:t>
              </a:r>
              <a:endParaRPr lang="zh-CN" altLang="en-US" sz="1600" b="1" dirty="0">
                <a:solidFill>
                  <a:schemeClr val="accent6"/>
                </a:solidFill>
                <a:cs typeface="+mn-ea"/>
                <a:sym typeface="+mn-lt"/>
              </a:endParaRPr>
            </a:p>
          </p:txBody>
        </p:sp>
      </p:grpSp>
      <p:grpSp>
        <p:nvGrpSpPr>
          <p:cNvPr id="41" name="组合 40"/>
          <p:cNvGrpSpPr/>
          <p:nvPr/>
        </p:nvGrpSpPr>
        <p:grpSpPr>
          <a:xfrm>
            <a:off x="4000855" y="2533940"/>
            <a:ext cx="2082170" cy="1126234"/>
            <a:chOff x="4000855" y="2533940"/>
            <a:chExt cx="2082170" cy="1126234"/>
          </a:xfrm>
        </p:grpSpPr>
        <p:sp>
          <p:nvSpPr>
            <p:cNvPr id="25" name="Freeform: Shape 3"/>
            <p:cNvSpPr/>
            <p:nvPr/>
          </p:nvSpPr>
          <p:spPr>
            <a:xfrm rot="8246748">
              <a:off x="4000855" y="2533940"/>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Freeform: Shape 17"/>
            <p:cNvSpPr>
              <a:spLocks/>
            </p:cNvSpPr>
            <p:nvPr/>
          </p:nvSpPr>
          <p:spPr bwMode="auto">
            <a:xfrm>
              <a:off x="5188990" y="2579034"/>
              <a:ext cx="430250" cy="42945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cs typeface="+mn-ea"/>
                <a:sym typeface="+mn-lt"/>
              </a:endParaRPr>
            </a:p>
          </p:txBody>
        </p:sp>
      </p:grpSp>
      <p:grpSp>
        <p:nvGrpSpPr>
          <p:cNvPr id="2" name="组合 1"/>
          <p:cNvGrpSpPr/>
          <p:nvPr/>
        </p:nvGrpSpPr>
        <p:grpSpPr>
          <a:xfrm>
            <a:off x="4096033" y="1265575"/>
            <a:ext cx="2082170" cy="1141456"/>
            <a:chOff x="4096033" y="1265575"/>
            <a:chExt cx="2082170" cy="1141456"/>
          </a:xfrm>
        </p:grpSpPr>
        <p:sp>
          <p:nvSpPr>
            <p:cNvPr id="26" name="Freeform: Shape 4"/>
            <p:cNvSpPr/>
            <p:nvPr/>
          </p:nvSpPr>
          <p:spPr>
            <a:xfrm rot="8246748">
              <a:off x="4096033" y="1280797"/>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8" name="Freeform: Shape 18"/>
            <p:cNvSpPr>
              <a:spLocks/>
            </p:cNvSpPr>
            <p:nvPr/>
          </p:nvSpPr>
          <p:spPr bwMode="auto">
            <a:xfrm>
              <a:off x="5224449" y="1265575"/>
              <a:ext cx="539450" cy="443381"/>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cs typeface="+mn-ea"/>
                <a:sym typeface="+mn-lt"/>
              </a:endParaRPr>
            </a:p>
          </p:txBody>
        </p:sp>
      </p:grpSp>
      <p:grpSp>
        <p:nvGrpSpPr>
          <p:cNvPr id="39" name="组合 38"/>
          <p:cNvGrpSpPr/>
          <p:nvPr/>
        </p:nvGrpSpPr>
        <p:grpSpPr>
          <a:xfrm>
            <a:off x="3478683" y="1336483"/>
            <a:ext cx="1126234" cy="2082170"/>
            <a:chOff x="3478683" y="1336483"/>
            <a:chExt cx="1126234" cy="2082170"/>
          </a:xfrm>
        </p:grpSpPr>
        <p:sp>
          <p:nvSpPr>
            <p:cNvPr id="24" name="Freeform: Shape 2"/>
            <p:cNvSpPr/>
            <p:nvPr/>
          </p:nvSpPr>
          <p:spPr>
            <a:xfrm rot="3129379">
              <a:off x="3000715" y="1814451"/>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9" name="Freeform: Shape 19"/>
            <p:cNvSpPr>
              <a:spLocks/>
            </p:cNvSpPr>
            <p:nvPr/>
          </p:nvSpPr>
          <p:spPr bwMode="auto">
            <a:xfrm>
              <a:off x="3522808" y="1765071"/>
              <a:ext cx="462171" cy="44536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a:cs typeface="+mn-ea"/>
                <a:sym typeface="+mn-lt"/>
              </a:endParaRPr>
            </a:p>
          </p:txBody>
        </p:sp>
      </p:grpSp>
      <p:grpSp>
        <p:nvGrpSpPr>
          <p:cNvPr id="40" name="组合 39"/>
          <p:cNvGrpSpPr/>
          <p:nvPr/>
        </p:nvGrpSpPr>
        <p:grpSpPr>
          <a:xfrm>
            <a:off x="2911273" y="3090678"/>
            <a:ext cx="2082170" cy="1176747"/>
            <a:chOff x="2911273" y="3090678"/>
            <a:chExt cx="2082170" cy="1176747"/>
          </a:xfrm>
        </p:grpSpPr>
        <p:sp>
          <p:nvSpPr>
            <p:cNvPr id="23" name="Freeform: Shape 1"/>
            <p:cNvSpPr/>
            <p:nvPr/>
          </p:nvSpPr>
          <p:spPr>
            <a:xfrm rot="2696901">
              <a:off x="2911273" y="3141191"/>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0" name="Freeform: Shape 20"/>
            <p:cNvSpPr>
              <a:spLocks noChangeAspect="1"/>
            </p:cNvSpPr>
            <p:nvPr/>
          </p:nvSpPr>
          <p:spPr bwMode="auto">
            <a:xfrm>
              <a:off x="3365854" y="3090678"/>
              <a:ext cx="506759" cy="506222"/>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cs typeface="+mn-ea"/>
                <a:sym typeface="+mn-lt"/>
              </a:endParaRPr>
            </a:p>
          </p:txBody>
        </p:sp>
      </p:grpSp>
      <p:sp>
        <p:nvSpPr>
          <p:cNvPr id="42" name="Rectangle 25">
            <a:extLst>
              <a:ext uri="{FF2B5EF4-FFF2-40B4-BE49-F238E27FC236}">
                <a16:creationId xmlns:a16="http://schemas.microsoft.com/office/drawing/2014/main" id="{B168DC52-471C-5746-971B-D93A249350FD}"/>
              </a:ext>
            </a:extLst>
          </p:cNvPr>
          <p:cNvSpPr/>
          <p:nvPr/>
        </p:nvSpPr>
        <p:spPr>
          <a:xfrm>
            <a:off x="216579" y="3971041"/>
            <a:ext cx="2838324" cy="629502"/>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多视图或体素的方法都需要大量的内存和计算</a:t>
            </a:r>
            <a:endParaRPr lang="en-US" altLang="zh-CN" sz="1600" dirty="0">
              <a:solidFill>
                <a:schemeClr val="tx1">
                  <a:lumMod val="65000"/>
                  <a:lumOff val="35000"/>
                </a:schemeClr>
              </a:solidFill>
              <a:cs typeface="+mn-ea"/>
              <a:sym typeface="+mn-lt"/>
            </a:endParaRPr>
          </a:p>
        </p:txBody>
      </p:sp>
      <p:sp>
        <p:nvSpPr>
          <p:cNvPr id="43" name="Rectangle 25">
            <a:extLst>
              <a:ext uri="{FF2B5EF4-FFF2-40B4-BE49-F238E27FC236}">
                <a16:creationId xmlns:a16="http://schemas.microsoft.com/office/drawing/2014/main" id="{E8B770BE-FD82-5441-8D7C-AFF110044468}"/>
              </a:ext>
            </a:extLst>
          </p:cNvPr>
          <p:cNvSpPr/>
          <p:nvPr/>
        </p:nvSpPr>
        <p:spPr>
          <a:xfrm>
            <a:off x="5511512" y="3461948"/>
            <a:ext cx="3632488" cy="1111093"/>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流形方法对于光滑表面鲁棒，但对于人造形状并不那么合适</a:t>
            </a:r>
            <a:endParaRPr lang="en-US" altLang="zh-CN" sz="1600" dirty="0">
              <a:solidFill>
                <a:schemeClr val="tx1">
                  <a:lumMod val="65000"/>
                  <a:lumOff val="35000"/>
                </a:schemeClr>
              </a:solidFill>
              <a:cs typeface="+mn-ea"/>
              <a:sym typeface="+mn-lt"/>
            </a:endParaRPr>
          </a:p>
          <a:p>
            <a:pPr algn="ctr" fontAlgn="ctr"/>
            <a:endParaRPr lang="en-US" altLang="zh-CN" sz="1600" dirty="0">
              <a:solidFill>
                <a:schemeClr val="tx1">
                  <a:lumMod val="65000"/>
                  <a:lumOff val="35000"/>
                </a:schemeClr>
              </a:solidFill>
              <a:cs typeface="+mn-ea"/>
              <a:sym typeface="+mn-lt"/>
            </a:endParaRPr>
          </a:p>
          <a:p>
            <a:pPr algn="ctr" fontAlgn="ctr"/>
            <a:r>
              <a:rPr lang="zh-CN" altLang="en-US" sz="1600" dirty="0">
                <a:solidFill>
                  <a:schemeClr val="tx1">
                    <a:lumMod val="65000"/>
                    <a:lumOff val="35000"/>
                  </a:schemeClr>
                </a:solidFill>
                <a:cs typeface="+mn-ea"/>
                <a:sym typeface="+mn-lt"/>
              </a:rPr>
              <a:t>点云并不包含拓扑和表面结构信息</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733695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5000"/>
                            </p:stCondLst>
                            <p:childTnLst>
                              <p:par>
                                <p:cTn id="50" presetID="22" presetClass="entr" presetSubtype="4"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6000"/>
                            </p:stCondLst>
                            <p:childTnLst>
                              <p:par>
                                <p:cTn id="58" presetID="22" presetClass="entr" presetSubtype="4"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00"/>
                                        <p:tgtEl>
                                          <p:spTgt spid="2"/>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par>
                          <p:cTn id="65" fill="hold">
                            <p:stCondLst>
                              <p:cond delay="7000"/>
                            </p:stCondLst>
                            <p:childTnLst>
                              <p:par>
                                <p:cTn id="66" presetID="10" presetClass="entr" presetSubtype="0" fill="hold" grpId="0"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500"/>
                                        <p:tgtEl>
                                          <p:spTgt spid="42"/>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341;p33">
            <a:extLst>
              <a:ext uri="{FF2B5EF4-FFF2-40B4-BE49-F238E27FC236}">
                <a16:creationId xmlns:a16="http://schemas.microsoft.com/office/drawing/2014/main" id="{4666C1A0-BED4-514F-BEEF-F913859BB8B8}"/>
              </a:ext>
            </a:extLst>
          </p:cNvPr>
          <p:cNvSpPr/>
          <p:nvPr/>
        </p:nvSpPr>
        <p:spPr>
          <a:xfrm>
            <a:off x="3140366" y="1198636"/>
            <a:ext cx="2399100" cy="2399100"/>
          </a:xfrm>
          <a:prstGeom prst="ellipse">
            <a:avLst/>
          </a:prstGeom>
          <a:solidFill>
            <a:srgbClr val="FFCD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err="1">
                <a:latin typeface="Quattrocento Sans"/>
                <a:ea typeface="Quattrocento Sans"/>
                <a:cs typeface="Quattrocento Sans"/>
                <a:sym typeface="Quattrocento Sans"/>
              </a:rPr>
              <a:t>MeshCNN</a:t>
            </a:r>
            <a:endParaRPr sz="1800" dirty="0">
              <a:latin typeface="Quattrocento Sans"/>
              <a:ea typeface="Quattrocento Sans"/>
              <a:cs typeface="Quattrocento Sans"/>
              <a:sym typeface="Quattrocento Sans"/>
            </a:endParaRPr>
          </a:p>
        </p:txBody>
      </p:sp>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12</a:t>
              </a:r>
              <a:endParaRPr lang="zh-CN" altLang="en-US" dirty="0">
                <a:solidFill>
                  <a:schemeClr val="bg1"/>
                </a:solidFill>
                <a:cs typeface="+mn-ea"/>
                <a:sym typeface="+mn-lt"/>
              </a:endParaRPr>
            </a:p>
          </p:txBody>
        </p:sp>
      </p:grpSp>
      <p:sp>
        <p:nvSpPr>
          <p:cNvPr id="10" name="文本框 9"/>
          <p:cNvSpPr txBox="1"/>
          <p:nvPr/>
        </p:nvSpPr>
        <p:spPr>
          <a:xfrm>
            <a:off x="439463" y="697230"/>
            <a:ext cx="535822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目标</a:t>
            </a:r>
            <a:r>
              <a:rPr lang="en-US" altLang="zh-CN" sz="2400" b="1" dirty="0">
                <a:solidFill>
                  <a:schemeClr val="accent4"/>
                </a:solidFill>
                <a:cs typeface="+mn-ea"/>
                <a:sym typeface="+mn-lt"/>
              </a:rPr>
              <a:t>-</a:t>
            </a:r>
            <a:r>
              <a:rPr lang="zh-CN" altLang="en-US" sz="2400" b="1" dirty="0">
                <a:solidFill>
                  <a:schemeClr val="accent4"/>
                </a:solidFill>
                <a:cs typeface="+mn-ea"/>
                <a:sym typeface="+mn-lt"/>
              </a:rPr>
              <a:t>直接在</a:t>
            </a:r>
            <a:r>
              <a:rPr lang="en-US" altLang="zh-CN" sz="2400" b="1" dirty="0">
                <a:solidFill>
                  <a:schemeClr val="accent4"/>
                </a:solidFill>
                <a:cs typeface="+mn-ea"/>
                <a:sym typeface="+mn-lt"/>
              </a:rPr>
              <a:t> Mesh </a:t>
            </a:r>
            <a:r>
              <a:rPr lang="zh-CN" altLang="en-US" sz="2400" b="1" dirty="0">
                <a:solidFill>
                  <a:schemeClr val="accent4"/>
                </a:solidFill>
                <a:cs typeface="+mn-ea"/>
                <a:sym typeface="+mn-lt"/>
              </a:rPr>
              <a:t>上应用</a:t>
            </a:r>
            <a:r>
              <a:rPr lang="en-US" altLang="zh-CN" sz="2400" b="1" dirty="0">
                <a:solidFill>
                  <a:schemeClr val="accent4"/>
                </a:solidFill>
                <a:cs typeface="+mn-ea"/>
                <a:sym typeface="+mn-lt"/>
              </a:rPr>
              <a:t> CNN</a:t>
            </a:r>
            <a:endParaRPr lang="zh-CN" altLang="en-US" sz="2400" b="1" dirty="0">
              <a:solidFill>
                <a:schemeClr val="accent4"/>
              </a:solidFill>
              <a:cs typeface="+mn-ea"/>
              <a:sym typeface="+mn-lt"/>
            </a:endParaRPr>
          </a:p>
        </p:txBody>
      </p:sp>
      <p:sp>
        <p:nvSpPr>
          <p:cNvPr id="21" name="Google Shape;342;p33">
            <a:extLst>
              <a:ext uri="{FF2B5EF4-FFF2-40B4-BE49-F238E27FC236}">
                <a16:creationId xmlns:a16="http://schemas.microsoft.com/office/drawing/2014/main" id="{4D1E93E0-11B5-9942-A90F-0A430D8A46CB}"/>
              </a:ext>
            </a:extLst>
          </p:cNvPr>
          <p:cNvSpPr/>
          <p:nvPr/>
        </p:nvSpPr>
        <p:spPr>
          <a:xfrm>
            <a:off x="1205436" y="1265575"/>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Quattrocento Sans"/>
                <a:ea typeface="Quattrocento Sans"/>
                <a:cs typeface="Quattrocento Sans"/>
                <a:sym typeface="Quattrocento Sans"/>
              </a:rPr>
              <a:t>Mesh Convolution</a:t>
            </a:r>
            <a:endParaRPr sz="1800" dirty="0">
              <a:latin typeface="Quattrocento Sans"/>
              <a:ea typeface="Quattrocento Sans"/>
              <a:cs typeface="Quattrocento Sans"/>
              <a:sym typeface="Quattrocento Sans"/>
            </a:endParaRPr>
          </a:p>
        </p:txBody>
      </p:sp>
      <p:sp>
        <p:nvSpPr>
          <p:cNvPr id="22" name="Google Shape;343;p33">
            <a:extLst>
              <a:ext uri="{FF2B5EF4-FFF2-40B4-BE49-F238E27FC236}">
                <a16:creationId xmlns:a16="http://schemas.microsoft.com/office/drawing/2014/main" id="{75182F0B-A9AC-4449-A89B-26582DF0FE50}"/>
              </a:ext>
            </a:extLst>
          </p:cNvPr>
          <p:cNvSpPr/>
          <p:nvPr/>
        </p:nvSpPr>
        <p:spPr>
          <a:xfrm>
            <a:off x="5231690" y="1198636"/>
            <a:ext cx="2399100" cy="2399100"/>
          </a:xfrm>
          <a:prstGeom prst="ellipse">
            <a:avLst/>
          </a:prstGeom>
          <a:solidFill>
            <a:srgbClr val="000000">
              <a:alpha val="7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Quattrocento Sans"/>
                <a:ea typeface="Quattrocento Sans"/>
                <a:cs typeface="Quattrocento Sans"/>
                <a:sym typeface="Quattrocento Sans"/>
              </a:rPr>
              <a:t>Mesh Pooling</a:t>
            </a:r>
            <a:endParaRPr sz="1800">
              <a:latin typeface="Quattrocento Sans"/>
              <a:ea typeface="Quattrocento Sans"/>
              <a:cs typeface="Quattrocento Sans"/>
              <a:sym typeface="Quattrocento Sans"/>
            </a:endParaRPr>
          </a:p>
        </p:txBody>
      </p:sp>
      <p:sp>
        <p:nvSpPr>
          <p:cNvPr id="24" name="Rectangle 25">
            <a:extLst>
              <a:ext uri="{FF2B5EF4-FFF2-40B4-BE49-F238E27FC236}">
                <a16:creationId xmlns:a16="http://schemas.microsoft.com/office/drawing/2014/main" id="{189C858A-62F2-4340-8687-67A72F92C847}"/>
              </a:ext>
            </a:extLst>
          </p:cNvPr>
          <p:cNvSpPr/>
          <p:nvPr/>
        </p:nvSpPr>
        <p:spPr>
          <a:xfrm>
            <a:off x="631868" y="3868273"/>
            <a:ext cx="7703886" cy="786921"/>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本文提出了一种在三角网格边上的卷积算子以及一个任务自适应的学习型池化算子</a:t>
            </a:r>
            <a:endParaRPr lang="en-US" altLang="zh-CN" sz="1600" dirty="0">
              <a:solidFill>
                <a:schemeClr val="tx1">
                  <a:lumMod val="65000"/>
                  <a:lumOff val="35000"/>
                </a:schemeClr>
              </a:solidFill>
              <a:cs typeface="+mn-ea"/>
              <a:sym typeface="+mn-lt"/>
            </a:endParaRPr>
          </a:p>
          <a:p>
            <a:pPr algn="ctr" fontAlgn="ctr"/>
            <a:r>
              <a:rPr lang="zh-CN" altLang="en-US" sz="1600" dirty="0">
                <a:solidFill>
                  <a:schemeClr val="tx1">
                    <a:lumMod val="65000"/>
                    <a:lumOff val="35000"/>
                  </a:schemeClr>
                </a:solidFill>
                <a:cs typeface="+mn-ea"/>
                <a:sym typeface="+mn-lt"/>
              </a:rPr>
              <a:t>之所以选择边，是因为边有固定大小的 </a:t>
            </a:r>
            <a:r>
              <a:rPr lang="en-US" altLang="zh-CN" sz="1600" dirty="0">
                <a:solidFill>
                  <a:schemeClr val="tx1">
                    <a:lumMod val="65000"/>
                    <a:lumOff val="35000"/>
                  </a:schemeClr>
                </a:solidFill>
                <a:cs typeface="+mn-ea"/>
                <a:sym typeface="+mn-lt"/>
              </a:rPr>
              <a:t>1 </a:t>
            </a:r>
            <a:r>
              <a:rPr lang="zh-CN" altLang="en-US" sz="1600" dirty="0">
                <a:solidFill>
                  <a:schemeClr val="tx1">
                    <a:lumMod val="65000"/>
                    <a:lumOff val="35000"/>
                  </a:schemeClr>
                </a:solidFill>
                <a:cs typeface="+mn-ea"/>
                <a:sym typeface="+mn-lt"/>
              </a:rPr>
              <a:t>邻域</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065781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cs typeface="+mn-ea"/>
                <a:sym typeface="+mn-lt"/>
              </a:rPr>
              <a:t>02</a:t>
            </a:r>
            <a:endParaRPr lang="zh-CN" altLang="en-US" sz="7200" b="1" dirty="0">
              <a:solidFill>
                <a:schemeClr val="accent6"/>
              </a:solidFill>
              <a:cs typeface="+mn-ea"/>
              <a:sym typeface="+mn-lt"/>
            </a:endParaRPr>
          </a:p>
        </p:txBody>
      </p:sp>
      <p:sp>
        <p:nvSpPr>
          <p:cNvPr id="22" name="TextBox 44"/>
          <p:cNvSpPr txBox="1"/>
          <p:nvPr/>
        </p:nvSpPr>
        <p:spPr>
          <a:xfrm>
            <a:off x="723181" y="1773241"/>
            <a:ext cx="2510052" cy="881388"/>
          </a:xfrm>
          <a:prstGeom prst="rect">
            <a:avLst/>
          </a:prstGeom>
          <a:noFill/>
        </p:spPr>
        <p:txBody>
          <a:bodyPr wrap="none" lIns="360000" tIns="0" rIns="0" bIns="0" anchor="b" anchorCtr="0">
            <a:noAutofit/>
          </a:bodyPr>
          <a:lstStyle/>
          <a:p>
            <a:r>
              <a:rPr lang="zh-CN" altLang="en-US" sz="3600" b="1" dirty="0">
                <a:solidFill>
                  <a:schemeClr val="accent2"/>
                </a:solidFill>
                <a:cs typeface="+mn-ea"/>
                <a:sym typeface="+mn-lt"/>
              </a:rPr>
              <a:t>  研究思路与方法</a:t>
            </a:r>
            <a:endParaRPr lang="en-US" altLang="zh-CN" sz="3600" b="1" dirty="0">
              <a:solidFill>
                <a:schemeClr val="accent2"/>
              </a:solidFill>
              <a:cs typeface="+mn-ea"/>
              <a:sym typeface="+mn-lt"/>
            </a:endParaRPr>
          </a:p>
          <a:p>
            <a:r>
              <a:rPr lang="en-US" altLang="zh-CN" b="1" dirty="0">
                <a:solidFill>
                  <a:schemeClr val="accent2"/>
                </a:solidFill>
                <a:cs typeface="+mn-ea"/>
                <a:sym typeface="+mn-lt"/>
              </a:rPr>
              <a:t>(Research Thoughts and Methods)</a:t>
            </a:r>
            <a:br>
              <a:rPr lang="en-US" altLang="zh-CN" b="1" dirty="0">
                <a:solidFill>
                  <a:schemeClr val="accent2"/>
                </a:solidFill>
                <a:cs typeface="+mn-ea"/>
                <a:sym typeface="+mn-lt"/>
              </a:rPr>
            </a:br>
            <a:endParaRPr lang="zh-CN" altLang="en-US" b="1" dirty="0">
              <a:solidFill>
                <a:schemeClr val="accent2"/>
              </a:solidFill>
              <a:cs typeface="+mn-ea"/>
              <a:sym typeface="+mn-lt"/>
            </a:endParaRPr>
          </a:p>
        </p:txBody>
      </p:sp>
      <p:pic>
        <p:nvPicPr>
          <p:cNvPr id="24" name="图片 23" descr="33af44c9fe23df8286f99d06e678fd1b">
            <a:extLst>
              <a:ext uri="{FF2B5EF4-FFF2-40B4-BE49-F238E27FC236}">
                <a16:creationId xmlns:a16="http://schemas.microsoft.com/office/drawing/2014/main" id="{757E40D3-9FB2-49D4-8D84-30099D0C8E8F}"/>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2698869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2</a:t>
            </a:r>
            <a:endParaRPr lang="zh-CN" altLang="en-US" sz="2000" dirty="0">
              <a:solidFill>
                <a:schemeClr val="accent4"/>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14</a:t>
              </a:r>
              <a:endParaRPr lang="zh-CN" altLang="en-US" dirty="0">
                <a:solidFill>
                  <a:schemeClr val="bg1"/>
                </a:solidFill>
                <a:cs typeface="+mn-ea"/>
                <a:sym typeface="+mn-lt"/>
              </a:endParaRPr>
            </a:p>
          </p:txBody>
        </p:sp>
      </p:grpSp>
      <p:sp>
        <p:nvSpPr>
          <p:cNvPr id="10" name="文本框 9"/>
          <p:cNvSpPr txBox="1"/>
          <p:nvPr/>
        </p:nvSpPr>
        <p:spPr>
          <a:xfrm>
            <a:off x="439463" y="697230"/>
            <a:ext cx="262475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输入边的特征</a:t>
            </a:r>
          </a:p>
        </p:txBody>
      </p:sp>
      <p:sp>
        <p:nvSpPr>
          <p:cNvPr id="18" name="矩形 17"/>
          <p:cNvSpPr/>
          <p:nvPr/>
        </p:nvSpPr>
        <p:spPr>
          <a:xfrm>
            <a:off x="707275" y="154364"/>
            <a:ext cx="1980029" cy="400110"/>
          </a:xfrm>
          <a:prstGeom prst="rect">
            <a:avLst/>
          </a:prstGeom>
        </p:spPr>
        <p:txBody>
          <a:bodyPr wrap="none">
            <a:spAutoFit/>
          </a:bodyPr>
          <a:lstStyle/>
          <a:p>
            <a:r>
              <a:rPr lang="zh-CN" altLang="en-US" sz="2000" b="1" dirty="0">
                <a:solidFill>
                  <a:schemeClr val="bg1"/>
                </a:solidFill>
                <a:cs typeface="+mn-ea"/>
                <a:sym typeface="+mn-lt"/>
              </a:rPr>
              <a:t>研究思路与方法</a:t>
            </a:r>
            <a:endParaRPr lang="en-US" altLang="zh-CN" sz="2000" b="1" dirty="0">
              <a:solidFill>
                <a:schemeClr val="bg1"/>
              </a:solidFill>
              <a:cs typeface="+mn-ea"/>
              <a:sym typeface="+mn-lt"/>
            </a:endParaRPr>
          </a:p>
        </p:txBody>
      </p:sp>
      <p:sp>
        <p:nvSpPr>
          <p:cNvPr id="42" name="矩形 41"/>
          <p:cNvSpPr/>
          <p:nvPr/>
        </p:nvSpPr>
        <p:spPr>
          <a:xfrm>
            <a:off x="2762711" y="186810"/>
            <a:ext cx="3464410" cy="369332"/>
          </a:xfrm>
          <a:prstGeom prst="rect">
            <a:avLst/>
          </a:prstGeom>
        </p:spPr>
        <p:txBody>
          <a:bodyPr wrap="none">
            <a:spAutoFit/>
          </a:bodyPr>
          <a:lstStyle/>
          <a:p>
            <a:r>
              <a:rPr lang="en-US" altLang="zh-CN" b="1" dirty="0">
                <a:solidFill>
                  <a:schemeClr val="bg1"/>
                </a:solidFill>
                <a:cs typeface="+mn-ea"/>
                <a:sym typeface="+mn-lt"/>
              </a:rPr>
              <a:t>(Research Thoughts and Methods)</a:t>
            </a:r>
            <a:endParaRPr lang="zh-CN" altLang="en-US" dirty="0">
              <a:solidFill>
                <a:schemeClr val="bg1"/>
              </a:solidFill>
              <a:cs typeface="+mn-ea"/>
              <a:sym typeface="+mn-lt"/>
            </a:endParaRPr>
          </a:p>
        </p:txBody>
      </p:sp>
      <p:sp>
        <p:nvSpPr>
          <p:cNvPr id="86" name="矩形 85"/>
          <p:cNvSpPr/>
          <p:nvPr/>
        </p:nvSpPr>
        <p:spPr>
          <a:xfrm>
            <a:off x="937412" y="2950769"/>
            <a:ext cx="725407"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7" name="矩形 86"/>
          <p:cNvSpPr/>
          <p:nvPr/>
        </p:nvSpPr>
        <p:spPr>
          <a:xfrm>
            <a:off x="2374544" y="2802374"/>
            <a:ext cx="1126294"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8" name="矩形 87"/>
          <p:cNvSpPr/>
          <p:nvPr/>
        </p:nvSpPr>
        <p:spPr>
          <a:xfrm>
            <a:off x="6671994" y="2795722"/>
            <a:ext cx="1126294" cy="380277"/>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pic>
        <p:nvPicPr>
          <p:cNvPr id="54" name="Google Shape;377;p34">
            <a:extLst>
              <a:ext uri="{FF2B5EF4-FFF2-40B4-BE49-F238E27FC236}">
                <a16:creationId xmlns:a16="http://schemas.microsoft.com/office/drawing/2014/main" id="{1A639703-C1B4-DC48-9E74-501435C79A3C}"/>
              </a:ext>
            </a:extLst>
          </p:cNvPr>
          <p:cNvPicPr preferRelativeResize="0"/>
          <p:nvPr/>
        </p:nvPicPr>
        <p:blipFill>
          <a:blip r:embed="rId3">
            <a:alphaModFix/>
          </a:blip>
          <a:stretch>
            <a:fillRect/>
          </a:stretch>
        </p:blipFill>
        <p:spPr>
          <a:xfrm>
            <a:off x="6276567" y="904822"/>
            <a:ext cx="2439875" cy="3781800"/>
          </a:xfrm>
          <a:prstGeom prst="rect">
            <a:avLst/>
          </a:prstGeom>
          <a:noFill/>
          <a:ln>
            <a:noFill/>
          </a:ln>
        </p:spPr>
      </p:pic>
      <p:sp>
        <p:nvSpPr>
          <p:cNvPr id="55" name="Rectangle 25">
            <a:extLst>
              <a:ext uri="{FF2B5EF4-FFF2-40B4-BE49-F238E27FC236}">
                <a16:creationId xmlns:a16="http://schemas.microsoft.com/office/drawing/2014/main" id="{E3E22C30-FEF7-CF44-ADD5-F8CFCA523448}"/>
              </a:ext>
            </a:extLst>
          </p:cNvPr>
          <p:cNvSpPr/>
          <p:nvPr/>
        </p:nvSpPr>
        <p:spPr>
          <a:xfrm>
            <a:off x="290089" y="1398006"/>
            <a:ext cx="3215989" cy="2030840"/>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相对几何特征</a:t>
            </a:r>
            <a:endParaRPr lang="en-US" altLang="zh-CN" sz="1600" dirty="0">
              <a:solidFill>
                <a:schemeClr val="tx1">
                  <a:lumMod val="65000"/>
                  <a:lumOff val="35000"/>
                </a:schemeClr>
              </a:solidFill>
              <a:cs typeface="+mn-ea"/>
              <a:sym typeface="+mn-lt"/>
            </a:endParaRPr>
          </a:p>
          <a:p>
            <a:pPr fontAlgn="ct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五维向量：二面角，两个内角、两个面的边高长度比</a:t>
            </a:r>
            <a:endParaRPr lang="en-US" altLang="zh-CN" sz="1600" dirty="0">
              <a:solidFill>
                <a:schemeClr val="tx1">
                  <a:lumMod val="65000"/>
                  <a:lumOff val="35000"/>
                </a:schemeClr>
              </a:solidFill>
              <a:cs typeface="+mn-ea"/>
              <a:sym typeface="+mn-lt"/>
            </a:endParaRPr>
          </a:p>
          <a:p>
            <a:pPr fontAlgn="ct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对于平移、旋转和均匀缩放具有不变性</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364445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p:bldP spid="18" grpId="0"/>
      <p:bldP spid="42" grpId="0"/>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2</a:t>
            </a:r>
            <a:endParaRPr lang="zh-CN" altLang="en-US" sz="2000" dirty="0">
              <a:solidFill>
                <a:schemeClr val="accent4"/>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15</a:t>
              </a:r>
              <a:endParaRPr lang="zh-CN" altLang="en-US" dirty="0">
                <a:solidFill>
                  <a:schemeClr val="bg1"/>
                </a:solidFill>
                <a:cs typeface="+mn-ea"/>
                <a:sym typeface="+mn-lt"/>
              </a:endParaRPr>
            </a:p>
          </p:txBody>
        </p:sp>
      </p:grpSp>
      <p:sp>
        <p:nvSpPr>
          <p:cNvPr id="10" name="文本框 9"/>
          <p:cNvSpPr txBox="1"/>
          <p:nvPr/>
        </p:nvSpPr>
        <p:spPr>
          <a:xfrm>
            <a:off x="439463" y="697230"/>
            <a:ext cx="262475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网格卷积</a:t>
            </a:r>
          </a:p>
        </p:txBody>
      </p:sp>
      <p:sp>
        <p:nvSpPr>
          <p:cNvPr id="18" name="矩形 17"/>
          <p:cNvSpPr/>
          <p:nvPr/>
        </p:nvSpPr>
        <p:spPr>
          <a:xfrm>
            <a:off x="707275" y="154364"/>
            <a:ext cx="1980029" cy="400110"/>
          </a:xfrm>
          <a:prstGeom prst="rect">
            <a:avLst/>
          </a:prstGeom>
        </p:spPr>
        <p:txBody>
          <a:bodyPr wrap="none">
            <a:spAutoFit/>
          </a:bodyPr>
          <a:lstStyle/>
          <a:p>
            <a:r>
              <a:rPr lang="zh-CN" altLang="en-US" sz="2000" b="1" dirty="0">
                <a:solidFill>
                  <a:schemeClr val="bg1"/>
                </a:solidFill>
                <a:cs typeface="+mn-ea"/>
                <a:sym typeface="+mn-lt"/>
              </a:rPr>
              <a:t>研究思路与方法</a:t>
            </a:r>
            <a:endParaRPr lang="en-US" altLang="zh-CN" sz="2000" b="1" dirty="0">
              <a:solidFill>
                <a:schemeClr val="bg1"/>
              </a:solidFill>
              <a:cs typeface="+mn-ea"/>
              <a:sym typeface="+mn-lt"/>
            </a:endParaRPr>
          </a:p>
        </p:txBody>
      </p:sp>
      <p:sp>
        <p:nvSpPr>
          <p:cNvPr id="42" name="矩形 41"/>
          <p:cNvSpPr/>
          <p:nvPr/>
        </p:nvSpPr>
        <p:spPr>
          <a:xfrm>
            <a:off x="2762711" y="186810"/>
            <a:ext cx="3464410" cy="369332"/>
          </a:xfrm>
          <a:prstGeom prst="rect">
            <a:avLst/>
          </a:prstGeom>
        </p:spPr>
        <p:txBody>
          <a:bodyPr wrap="none">
            <a:spAutoFit/>
          </a:bodyPr>
          <a:lstStyle/>
          <a:p>
            <a:r>
              <a:rPr lang="en-US" altLang="zh-CN" b="1" dirty="0">
                <a:solidFill>
                  <a:schemeClr val="bg1"/>
                </a:solidFill>
                <a:cs typeface="+mn-ea"/>
                <a:sym typeface="+mn-lt"/>
              </a:rPr>
              <a:t>(Research Thoughts and Methods)</a:t>
            </a:r>
            <a:endParaRPr lang="zh-CN" altLang="en-US" dirty="0">
              <a:solidFill>
                <a:schemeClr val="bg1"/>
              </a:solidFill>
              <a:cs typeface="+mn-ea"/>
              <a:sym typeface="+mn-lt"/>
            </a:endParaRPr>
          </a:p>
        </p:txBody>
      </p:sp>
      <p:sp>
        <p:nvSpPr>
          <p:cNvPr id="86" name="矩形 85"/>
          <p:cNvSpPr/>
          <p:nvPr/>
        </p:nvSpPr>
        <p:spPr>
          <a:xfrm>
            <a:off x="937412" y="2950769"/>
            <a:ext cx="725407"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7" name="矩形 86"/>
          <p:cNvSpPr/>
          <p:nvPr/>
        </p:nvSpPr>
        <p:spPr>
          <a:xfrm>
            <a:off x="2374544" y="2802374"/>
            <a:ext cx="1126294"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8" name="矩形 87"/>
          <p:cNvSpPr/>
          <p:nvPr/>
        </p:nvSpPr>
        <p:spPr>
          <a:xfrm>
            <a:off x="6671994" y="2795722"/>
            <a:ext cx="1126294" cy="380277"/>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55" name="Rectangle 25">
            <a:extLst>
              <a:ext uri="{FF2B5EF4-FFF2-40B4-BE49-F238E27FC236}">
                <a16:creationId xmlns:a16="http://schemas.microsoft.com/office/drawing/2014/main" id="{E3E22C30-FEF7-CF44-ADD5-F8CFCA523448}"/>
              </a:ext>
            </a:extLst>
          </p:cNvPr>
          <p:cNvSpPr/>
          <p:nvPr/>
        </p:nvSpPr>
        <p:spPr>
          <a:xfrm>
            <a:off x="290089" y="1398006"/>
            <a:ext cx="3215989" cy="2030840"/>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每个面中顶点按照逆时针排序</a:t>
            </a:r>
            <a:endParaRPr lang="en-US" altLang="zh-CN" sz="1600" dirty="0">
              <a:solidFill>
                <a:schemeClr val="tx1">
                  <a:lumMod val="65000"/>
                  <a:lumOff val="35000"/>
                </a:schemeClr>
              </a:solidFill>
              <a:cs typeface="+mn-ea"/>
              <a:sym typeface="+mn-lt"/>
            </a:endParaRPr>
          </a:p>
          <a:p>
            <a:pPr fontAlgn="ctr"/>
            <a:endParaRPr lang="en-US" altLang="zh-CN" sz="1600" dirty="0">
              <a:solidFill>
                <a:schemeClr val="tx1">
                  <a:lumMod val="65000"/>
                  <a:lumOff val="35000"/>
                </a:schemeClr>
              </a:solidFill>
              <a:cs typeface="+mn-ea"/>
              <a:sym typeface="+mn-lt"/>
            </a:endParaRPr>
          </a:p>
          <a:p>
            <a:pPr fontAlgn="ctr"/>
            <a:r>
              <a:rPr lang="en-US" altLang="zh-CN" sz="1600" dirty="0">
                <a:solidFill>
                  <a:schemeClr val="tx1">
                    <a:lumMod val="65000"/>
                    <a:lumOff val="35000"/>
                  </a:schemeClr>
                </a:solidFill>
                <a:cs typeface="+mn-ea"/>
                <a:sym typeface="+mn-lt"/>
              </a:rPr>
              <a:t>1 </a:t>
            </a:r>
            <a:r>
              <a:rPr lang="zh-CN" altLang="en-US" sz="1600" dirty="0">
                <a:solidFill>
                  <a:schemeClr val="tx1">
                    <a:lumMod val="65000"/>
                    <a:lumOff val="35000"/>
                  </a:schemeClr>
                </a:solidFill>
                <a:cs typeface="+mn-ea"/>
                <a:sym typeface="+mn-lt"/>
              </a:rPr>
              <a:t>环领域的边顺序有歧义性：</a:t>
            </a:r>
            <a:endParaRPr lang="en-US" altLang="zh-CN" sz="1600" dirty="0">
              <a:solidFill>
                <a:schemeClr val="tx1">
                  <a:lumMod val="65000"/>
                  <a:lumOff val="35000"/>
                </a:schemeClr>
              </a:solidFill>
              <a:cs typeface="+mn-ea"/>
              <a:sym typeface="+mn-lt"/>
            </a:endParaRPr>
          </a:p>
          <a:p>
            <a:pPr fontAlgn="ctr"/>
            <a:r>
              <a:rPr lang="en-US" altLang="zh-CN" sz="1600" dirty="0">
                <a:solidFill>
                  <a:schemeClr val="tx1">
                    <a:lumMod val="65000"/>
                    <a:lumOff val="35000"/>
                  </a:schemeClr>
                </a:solidFill>
                <a:cs typeface="+mn-ea"/>
                <a:sym typeface="+mn-lt"/>
              </a:rPr>
              <a:t>(a,</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b,</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c,</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d)</a:t>
            </a:r>
            <a:r>
              <a:rPr lang="zh-CN" altLang="en-US" sz="1600" dirty="0">
                <a:solidFill>
                  <a:schemeClr val="tx1">
                    <a:lumMod val="65000"/>
                    <a:lumOff val="35000"/>
                  </a:schemeClr>
                </a:solidFill>
                <a:cs typeface="+mn-ea"/>
                <a:sym typeface="+mn-lt"/>
              </a:rPr>
              <a:t>  或 </a:t>
            </a:r>
            <a:r>
              <a:rPr lang="en-US" altLang="zh-CN" sz="1600" dirty="0">
                <a:solidFill>
                  <a:schemeClr val="tx1">
                    <a:lumMod val="65000"/>
                    <a:lumOff val="35000"/>
                  </a:schemeClr>
                </a:solidFill>
                <a:cs typeface="+mn-ea"/>
                <a:sym typeface="+mn-lt"/>
              </a:rPr>
              <a:t>(c,</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d,</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a,</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b)</a:t>
            </a:r>
          </a:p>
          <a:p>
            <a:pPr fontAlgn="ct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如何解决？</a:t>
            </a:r>
            <a:endParaRPr lang="en-US" altLang="zh-CN" sz="1600" dirty="0">
              <a:solidFill>
                <a:schemeClr val="tx1">
                  <a:lumMod val="65000"/>
                  <a:lumOff val="35000"/>
                </a:schemeClr>
              </a:solidFill>
              <a:cs typeface="+mn-ea"/>
              <a:sym typeface="+mn-lt"/>
            </a:endParaRPr>
          </a:p>
        </p:txBody>
      </p:sp>
      <p:pic>
        <p:nvPicPr>
          <p:cNvPr id="23" name="Google Shape;415;p36">
            <a:extLst>
              <a:ext uri="{FF2B5EF4-FFF2-40B4-BE49-F238E27FC236}">
                <a16:creationId xmlns:a16="http://schemas.microsoft.com/office/drawing/2014/main" id="{34CC35A1-B1DA-3C4C-9066-763B59CCAEFA}"/>
              </a:ext>
            </a:extLst>
          </p:cNvPr>
          <p:cNvPicPr preferRelativeResize="0"/>
          <p:nvPr/>
        </p:nvPicPr>
        <p:blipFill>
          <a:blip r:embed="rId3">
            <a:alphaModFix/>
          </a:blip>
          <a:stretch>
            <a:fillRect/>
          </a:stretch>
        </p:blipFill>
        <p:spPr>
          <a:xfrm>
            <a:off x="6514777" y="807079"/>
            <a:ext cx="2149162" cy="3729250"/>
          </a:xfrm>
          <a:prstGeom prst="rect">
            <a:avLst/>
          </a:prstGeom>
          <a:noFill/>
          <a:ln>
            <a:noFill/>
          </a:ln>
        </p:spPr>
      </p:pic>
    </p:spTree>
    <p:extLst>
      <p:ext uri="{BB962C8B-B14F-4D97-AF65-F5344CB8AC3E}">
        <p14:creationId xmlns:p14="http://schemas.microsoft.com/office/powerpoint/2010/main" val="376932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p:bldP spid="18" grpId="0"/>
      <p:bldP spid="42"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2</a:t>
            </a:r>
            <a:endParaRPr lang="zh-CN" altLang="en-US" sz="2000" dirty="0">
              <a:solidFill>
                <a:schemeClr val="accent4"/>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16</a:t>
              </a:r>
              <a:endParaRPr lang="zh-CN" altLang="en-US" dirty="0">
                <a:solidFill>
                  <a:schemeClr val="bg1"/>
                </a:solidFill>
                <a:cs typeface="+mn-ea"/>
                <a:sym typeface="+mn-lt"/>
              </a:endParaRPr>
            </a:p>
          </p:txBody>
        </p:sp>
      </p:grpSp>
      <p:sp>
        <p:nvSpPr>
          <p:cNvPr id="10" name="文本框 9"/>
          <p:cNvSpPr txBox="1"/>
          <p:nvPr/>
        </p:nvSpPr>
        <p:spPr>
          <a:xfrm>
            <a:off x="439463" y="697230"/>
            <a:ext cx="2624750"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网格卷积</a:t>
            </a:r>
          </a:p>
        </p:txBody>
      </p:sp>
      <p:sp>
        <p:nvSpPr>
          <p:cNvPr id="18" name="矩形 17"/>
          <p:cNvSpPr/>
          <p:nvPr/>
        </p:nvSpPr>
        <p:spPr>
          <a:xfrm>
            <a:off x="707275" y="154364"/>
            <a:ext cx="1980029" cy="400110"/>
          </a:xfrm>
          <a:prstGeom prst="rect">
            <a:avLst/>
          </a:prstGeom>
        </p:spPr>
        <p:txBody>
          <a:bodyPr wrap="none">
            <a:spAutoFit/>
          </a:bodyPr>
          <a:lstStyle/>
          <a:p>
            <a:r>
              <a:rPr lang="zh-CN" altLang="en-US" sz="2000" b="1" dirty="0">
                <a:solidFill>
                  <a:schemeClr val="bg1"/>
                </a:solidFill>
                <a:cs typeface="+mn-ea"/>
                <a:sym typeface="+mn-lt"/>
              </a:rPr>
              <a:t>研究思路与方法</a:t>
            </a:r>
            <a:endParaRPr lang="en-US" altLang="zh-CN" sz="2000" b="1" dirty="0">
              <a:solidFill>
                <a:schemeClr val="bg1"/>
              </a:solidFill>
              <a:cs typeface="+mn-ea"/>
              <a:sym typeface="+mn-lt"/>
            </a:endParaRPr>
          </a:p>
        </p:txBody>
      </p:sp>
      <p:sp>
        <p:nvSpPr>
          <p:cNvPr id="42" name="矩形 41"/>
          <p:cNvSpPr/>
          <p:nvPr/>
        </p:nvSpPr>
        <p:spPr>
          <a:xfrm>
            <a:off x="2762711" y="186810"/>
            <a:ext cx="3464410" cy="369332"/>
          </a:xfrm>
          <a:prstGeom prst="rect">
            <a:avLst/>
          </a:prstGeom>
        </p:spPr>
        <p:txBody>
          <a:bodyPr wrap="none">
            <a:spAutoFit/>
          </a:bodyPr>
          <a:lstStyle/>
          <a:p>
            <a:r>
              <a:rPr lang="en-US" altLang="zh-CN" b="1" dirty="0">
                <a:solidFill>
                  <a:schemeClr val="bg1"/>
                </a:solidFill>
                <a:cs typeface="+mn-ea"/>
                <a:sym typeface="+mn-lt"/>
              </a:rPr>
              <a:t>(Research Thoughts and Methods)</a:t>
            </a:r>
            <a:endParaRPr lang="zh-CN" altLang="en-US" dirty="0">
              <a:solidFill>
                <a:schemeClr val="bg1"/>
              </a:solidFill>
              <a:cs typeface="+mn-ea"/>
              <a:sym typeface="+mn-lt"/>
            </a:endParaRPr>
          </a:p>
        </p:txBody>
      </p:sp>
      <p:sp>
        <p:nvSpPr>
          <p:cNvPr id="86" name="矩形 85"/>
          <p:cNvSpPr/>
          <p:nvPr/>
        </p:nvSpPr>
        <p:spPr>
          <a:xfrm>
            <a:off x="937412" y="2950769"/>
            <a:ext cx="725407"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7" name="矩形 86"/>
          <p:cNvSpPr/>
          <p:nvPr/>
        </p:nvSpPr>
        <p:spPr>
          <a:xfrm>
            <a:off x="2374544" y="2802374"/>
            <a:ext cx="1126294"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88" name="矩形 87"/>
          <p:cNvSpPr/>
          <p:nvPr/>
        </p:nvSpPr>
        <p:spPr>
          <a:xfrm>
            <a:off x="6671994" y="2795722"/>
            <a:ext cx="1126294" cy="380277"/>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cs typeface="+mn-ea"/>
              <a:sym typeface="+mn-lt"/>
            </a:endParaRPr>
          </a:p>
        </p:txBody>
      </p:sp>
      <p:sp>
        <p:nvSpPr>
          <p:cNvPr id="55" name="Rectangle 25">
            <a:extLst>
              <a:ext uri="{FF2B5EF4-FFF2-40B4-BE49-F238E27FC236}">
                <a16:creationId xmlns:a16="http://schemas.microsoft.com/office/drawing/2014/main" id="{E3E22C30-FEF7-CF44-ADD5-F8CFCA523448}"/>
              </a:ext>
            </a:extLst>
          </p:cNvPr>
          <p:cNvSpPr/>
          <p:nvPr/>
        </p:nvSpPr>
        <p:spPr>
          <a:xfrm>
            <a:off x="290089" y="1398006"/>
            <a:ext cx="3215989" cy="2030840"/>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构造对称特征</a:t>
            </a:r>
            <a:endParaRPr lang="en-US" altLang="zh-CN" sz="1600" dirty="0">
              <a:solidFill>
                <a:schemeClr val="tx1">
                  <a:lumMod val="65000"/>
                  <a:lumOff val="35000"/>
                </a:schemeClr>
              </a:solidFill>
              <a:cs typeface="+mn-ea"/>
              <a:sym typeface="+mn-lt"/>
            </a:endParaRPr>
          </a:p>
          <a:p>
            <a:pPr fontAlgn="ctr"/>
            <a:endParaRPr lang="en-US" altLang="zh-CN" sz="1600" dirty="0">
              <a:solidFill>
                <a:schemeClr val="tx1">
                  <a:lumMod val="65000"/>
                  <a:lumOff val="35000"/>
                </a:schemeClr>
              </a:solidFill>
              <a:cs typeface="+mn-ea"/>
              <a:sym typeface="+mn-lt"/>
            </a:endParaRPr>
          </a:p>
          <a:p>
            <a:pPr fontAlgn="ctr"/>
            <a:r>
              <a:rPr lang="en-US" altLang="zh-CN" sz="1600" dirty="0">
                <a:solidFill>
                  <a:schemeClr val="tx1">
                    <a:lumMod val="65000"/>
                    <a:lumOff val="35000"/>
                  </a:schemeClr>
                </a:solidFill>
                <a:cs typeface="+mn-ea"/>
                <a:sym typeface="+mn-lt"/>
              </a:rPr>
              <a:t>(</a:t>
            </a:r>
            <a:r>
              <a:rPr lang="en-US" altLang="zh-CN" sz="1600" dirty="0" err="1">
                <a:solidFill>
                  <a:schemeClr val="tx1">
                    <a:lumMod val="65000"/>
                    <a:lumOff val="35000"/>
                  </a:schemeClr>
                </a:solidFill>
                <a:cs typeface="+mn-ea"/>
                <a:sym typeface="+mn-lt"/>
              </a:rPr>
              <a:t>a+c</a:t>
            </a:r>
            <a:r>
              <a:rPr lang="en-US" altLang="zh-CN" sz="1600" dirty="0">
                <a:solidFill>
                  <a:schemeClr val="tx1">
                    <a:lumMod val="65000"/>
                    <a:lumOff val="35000"/>
                  </a:schemeClr>
                </a:solidFill>
                <a:cs typeface="+mn-ea"/>
                <a:sym typeface="+mn-lt"/>
              </a:rPr>
              <a:t>,</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|a-c|,</a:t>
            </a:r>
            <a:r>
              <a:rPr lang="zh-CN" altLang="en-US" sz="1600" dirty="0">
                <a:solidFill>
                  <a:schemeClr val="tx1">
                    <a:lumMod val="65000"/>
                    <a:lumOff val="35000"/>
                  </a:schemeClr>
                </a:solidFill>
                <a:cs typeface="+mn-ea"/>
                <a:sym typeface="+mn-lt"/>
              </a:rPr>
              <a:t> </a:t>
            </a:r>
            <a:r>
              <a:rPr lang="en-US" altLang="zh-CN" sz="1600" dirty="0" err="1">
                <a:solidFill>
                  <a:schemeClr val="tx1">
                    <a:lumMod val="65000"/>
                    <a:lumOff val="35000"/>
                  </a:schemeClr>
                </a:solidFill>
                <a:cs typeface="+mn-ea"/>
                <a:sym typeface="+mn-lt"/>
              </a:rPr>
              <a:t>b+d</a:t>
            </a:r>
            <a:r>
              <a:rPr lang="en-US" altLang="zh-CN" sz="1600" dirty="0">
                <a:solidFill>
                  <a:schemeClr val="tx1">
                    <a:lumMod val="65000"/>
                    <a:lumOff val="35000"/>
                  </a:schemeClr>
                </a:solidFill>
                <a:cs typeface="+mn-ea"/>
                <a:sym typeface="+mn-lt"/>
              </a:rPr>
              <a:t>,</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|b-d|)</a:t>
            </a:r>
          </a:p>
          <a:p>
            <a:pPr fontAlgn="ct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卷积滤波器</a:t>
            </a:r>
            <a:endParaRPr lang="en-US" altLang="zh-CN" sz="1600" dirty="0">
              <a:solidFill>
                <a:schemeClr val="tx1">
                  <a:lumMod val="65000"/>
                  <a:lumOff val="35000"/>
                </a:schemeClr>
              </a:solidFill>
              <a:cs typeface="+mn-ea"/>
              <a:sym typeface="+mn-lt"/>
            </a:endParaRPr>
          </a:p>
          <a:p>
            <a:pPr fontAlgn="ctr"/>
            <a:r>
              <a:rPr lang="en-US" altLang="zh-CN" sz="1600" dirty="0">
                <a:solidFill>
                  <a:schemeClr val="tx1">
                    <a:lumMod val="65000"/>
                    <a:lumOff val="35000"/>
                  </a:schemeClr>
                </a:solidFill>
                <a:cs typeface="+mn-ea"/>
                <a:sym typeface="+mn-lt"/>
              </a:rPr>
              <a:t>(k0,</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k1,</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k2,</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k3,</a:t>
            </a:r>
            <a:r>
              <a:rPr lang="zh-CN" altLang="en-US" sz="1600" dirty="0">
                <a:solidFill>
                  <a:schemeClr val="tx1">
                    <a:lumMod val="65000"/>
                    <a:lumOff val="35000"/>
                  </a:schemeClr>
                </a:solidFill>
                <a:cs typeface="+mn-ea"/>
                <a:sym typeface="+mn-lt"/>
              </a:rPr>
              <a:t> </a:t>
            </a:r>
            <a:r>
              <a:rPr lang="en-US" altLang="zh-CN" sz="1600" dirty="0">
                <a:solidFill>
                  <a:schemeClr val="tx1">
                    <a:lumMod val="65000"/>
                    <a:lumOff val="35000"/>
                  </a:schemeClr>
                </a:solidFill>
                <a:cs typeface="+mn-ea"/>
                <a:sym typeface="+mn-lt"/>
              </a:rPr>
              <a:t>k4)</a:t>
            </a:r>
          </a:p>
        </p:txBody>
      </p:sp>
      <p:pic>
        <p:nvPicPr>
          <p:cNvPr id="23" name="Google Shape;415;p36">
            <a:extLst>
              <a:ext uri="{FF2B5EF4-FFF2-40B4-BE49-F238E27FC236}">
                <a16:creationId xmlns:a16="http://schemas.microsoft.com/office/drawing/2014/main" id="{34CC35A1-B1DA-3C4C-9066-763B59CCAEFA}"/>
              </a:ext>
            </a:extLst>
          </p:cNvPr>
          <p:cNvPicPr preferRelativeResize="0"/>
          <p:nvPr/>
        </p:nvPicPr>
        <p:blipFill>
          <a:blip r:embed="rId3">
            <a:alphaModFix/>
          </a:blip>
          <a:stretch>
            <a:fillRect/>
          </a:stretch>
        </p:blipFill>
        <p:spPr>
          <a:xfrm>
            <a:off x="6514777" y="807079"/>
            <a:ext cx="2149162" cy="3729250"/>
          </a:xfrm>
          <a:prstGeom prst="rect">
            <a:avLst/>
          </a:prstGeom>
          <a:noFill/>
          <a:ln>
            <a:noFill/>
          </a:ln>
        </p:spPr>
      </p:pic>
    </p:spTree>
    <p:extLst>
      <p:ext uri="{BB962C8B-B14F-4D97-AF65-F5344CB8AC3E}">
        <p14:creationId xmlns:p14="http://schemas.microsoft.com/office/powerpoint/2010/main" val="3892228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p:bldP spid="18" grpId="0"/>
      <p:bldP spid="42" grpId="0"/>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cs typeface="+mn-ea"/>
                <a:sym typeface="+mn-lt"/>
              </a:rPr>
              <a:t>03</a:t>
            </a:r>
            <a:endParaRPr lang="zh-CN" altLang="en-US" sz="7200" b="1" dirty="0">
              <a:solidFill>
                <a:schemeClr val="accent6"/>
              </a:solidFill>
              <a:cs typeface="+mn-ea"/>
              <a:sym typeface="+mn-lt"/>
            </a:endParaRPr>
          </a:p>
        </p:txBody>
      </p:sp>
      <p:sp>
        <p:nvSpPr>
          <p:cNvPr id="2" name="矩形 1"/>
          <p:cNvSpPr/>
          <p:nvPr/>
        </p:nvSpPr>
        <p:spPr>
          <a:xfrm>
            <a:off x="712909" y="1521205"/>
            <a:ext cx="4572000" cy="923330"/>
          </a:xfrm>
          <a:prstGeom prst="rect">
            <a:avLst/>
          </a:prstGeom>
        </p:spPr>
        <p:txBody>
          <a:bodyPr>
            <a:spAutoFit/>
          </a:bodyPr>
          <a:lstStyle/>
          <a:p>
            <a:r>
              <a:rPr lang="zh-CN" altLang="en-US" sz="3600" b="1" dirty="0">
                <a:solidFill>
                  <a:schemeClr val="accent4"/>
                </a:solidFill>
                <a:cs typeface="+mn-ea"/>
                <a:sym typeface="+mn-lt"/>
              </a:rPr>
              <a:t>关键技术与实现难点</a:t>
            </a:r>
            <a:endParaRPr lang="en-US" altLang="zh-CN" sz="3600" b="1" dirty="0">
              <a:solidFill>
                <a:schemeClr val="accent4"/>
              </a:solidFill>
              <a:cs typeface="+mn-ea"/>
              <a:sym typeface="+mn-lt"/>
            </a:endParaRPr>
          </a:p>
          <a:p>
            <a:r>
              <a:rPr lang="en-US" altLang="zh-CN" b="1" dirty="0">
                <a:solidFill>
                  <a:schemeClr val="accent4"/>
                </a:solidFill>
                <a:cs typeface="+mn-ea"/>
                <a:sym typeface="+mn-lt"/>
              </a:rPr>
              <a:t>    ( Tackling in Key Technologies)</a:t>
            </a:r>
            <a:endParaRPr lang="zh-CN" altLang="en-US" b="1" dirty="0">
              <a:solidFill>
                <a:schemeClr val="accent4"/>
              </a:solidFill>
              <a:cs typeface="+mn-ea"/>
              <a:sym typeface="+mn-lt"/>
            </a:endParaRPr>
          </a:p>
        </p:txBody>
      </p:sp>
      <p:pic>
        <p:nvPicPr>
          <p:cNvPr id="22" name="图片 21" descr="33af44c9fe23df8286f99d06e678fd1b">
            <a:extLst>
              <a:ext uri="{FF2B5EF4-FFF2-40B4-BE49-F238E27FC236}">
                <a16:creationId xmlns:a16="http://schemas.microsoft.com/office/drawing/2014/main" id="{58E77529-813F-4E67-8EA3-1813FEE55AA4}"/>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2003215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18</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网格简化</a:t>
            </a:r>
          </a:p>
        </p:txBody>
      </p:sp>
      <p:pic>
        <p:nvPicPr>
          <p:cNvPr id="30" name="Google Shape;521;p41">
            <a:extLst>
              <a:ext uri="{FF2B5EF4-FFF2-40B4-BE49-F238E27FC236}">
                <a16:creationId xmlns:a16="http://schemas.microsoft.com/office/drawing/2014/main" id="{8824F684-0441-D649-850E-E4BC3B1A91EF}"/>
              </a:ext>
            </a:extLst>
          </p:cNvPr>
          <p:cNvPicPr preferRelativeResize="0"/>
          <p:nvPr/>
        </p:nvPicPr>
        <p:blipFill>
          <a:blip r:embed="rId3">
            <a:alphaModFix/>
          </a:blip>
          <a:stretch>
            <a:fillRect/>
          </a:stretch>
        </p:blipFill>
        <p:spPr>
          <a:xfrm>
            <a:off x="5538252" y="1222079"/>
            <a:ext cx="3273325" cy="2357952"/>
          </a:xfrm>
          <a:prstGeom prst="rect">
            <a:avLst/>
          </a:prstGeom>
          <a:noFill/>
          <a:ln>
            <a:noFill/>
          </a:ln>
        </p:spPr>
      </p:pic>
      <p:pic>
        <p:nvPicPr>
          <p:cNvPr id="31" name="Google Shape;501;p40">
            <a:extLst>
              <a:ext uri="{FF2B5EF4-FFF2-40B4-BE49-F238E27FC236}">
                <a16:creationId xmlns:a16="http://schemas.microsoft.com/office/drawing/2014/main" id="{3DC56EBA-F54D-C94B-88F1-D01A8278F8A0}"/>
              </a:ext>
            </a:extLst>
          </p:cNvPr>
          <p:cNvPicPr preferRelativeResize="0"/>
          <p:nvPr/>
        </p:nvPicPr>
        <p:blipFill>
          <a:blip r:embed="rId4">
            <a:alphaModFix/>
          </a:blip>
          <a:stretch>
            <a:fillRect/>
          </a:stretch>
        </p:blipFill>
        <p:spPr>
          <a:xfrm>
            <a:off x="439463" y="1285997"/>
            <a:ext cx="3471925" cy="2032346"/>
          </a:xfrm>
          <a:prstGeom prst="rect">
            <a:avLst/>
          </a:prstGeom>
          <a:noFill/>
          <a:ln>
            <a:noFill/>
          </a:ln>
        </p:spPr>
      </p:pic>
      <p:sp>
        <p:nvSpPr>
          <p:cNvPr id="32" name="Rectangle 25">
            <a:extLst>
              <a:ext uri="{FF2B5EF4-FFF2-40B4-BE49-F238E27FC236}">
                <a16:creationId xmlns:a16="http://schemas.microsoft.com/office/drawing/2014/main" id="{961CC6BE-E480-B947-AE6B-6CDDB310AEF9}"/>
              </a:ext>
            </a:extLst>
          </p:cNvPr>
          <p:cNvSpPr/>
          <p:nvPr/>
        </p:nvSpPr>
        <p:spPr>
          <a:xfrm>
            <a:off x="751339" y="3805122"/>
            <a:ext cx="7703886" cy="574425"/>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传统的边收缩算法是交互式的移除边，具有最小几何形变</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3149372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19</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学习型的边收缩</a:t>
            </a:r>
          </a:p>
        </p:txBody>
      </p:sp>
      <p:sp>
        <p:nvSpPr>
          <p:cNvPr id="32" name="Rectangle 25">
            <a:extLst>
              <a:ext uri="{FF2B5EF4-FFF2-40B4-BE49-F238E27FC236}">
                <a16:creationId xmlns:a16="http://schemas.microsoft.com/office/drawing/2014/main" id="{961CC6BE-E480-B947-AE6B-6CDDB310AEF9}"/>
              </a:ext>
            </a:extLst>
          </p:cNvPr>
          <p:cNvSpPr/>
          <p:nvPr/>
        </p:nvSpPr>
        <p:spPr>
          <a:xfrm>
            <a:off x="223059" y="2016462"/>
            <a:ext cx="4151401" cy="1076934"/>
          </a:xfrm>
          <a:prstGeom prst="rect">
            <a:avLst/>
          </a:prstGeom>
        </p:spPr>
        <p:txBody>
          <a:bodyPr wrap="square" lIns="144000" rIns="144000">
            <a:noAutofit/>
          </a:bodyPr>
          <a:lstStyle/>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由网络决定收缩，</a:t>
            </a:r>
            <a:endParaRPr lang="en-US" altLang="zh-CN" sz="1600" dirty="0">
              <a:solidFill>
                <a:schemeClr val="tx1">
                  <a:lumMod val="65000"/>
                  <a:lumOff val="35000"/>
                </a:schemeClr>
              </a:solidFill>
              <a:cs typeface="+mn-ea"/>
              <a:sym typeface="+mn-lt"/>
            </a:endParaRPr>
          </a:p>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具有最小特征激活</a:t>
            </a:r>
            <a:endParaRPr lang="en-US" altLang="zh-CN" sz="1600" dirty="0">
              <a:solidFill>
                <a:schemeClr val="tx1">
                  <a:lumMod val="65000"/>
                  <a:lumOff val="35000"/>
                </a:schemeClr>
              </a:solidFill>
              <a:cs typeface="+mn-ea"/>
              <a:sym typeface="+mn-lt"/>
            </a:endParaRPr>
          </a:p>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从网络中得到视觉洞察</a:t>
            </a:r>
            <a:endParaRPr lang="en-US" altLang="zh-CN" sz="1600" dirty="0">
              <a:solidFill>
                <a:schemeClr val="tx1">
                  <a:lumMod val="65000"/>
                  <a:lumOff val="35000"/>
                </a:schemeClr>
              </a:solidFill>
              <a:cs typeface="+mn-ea"/>
              <a:sym typeface="+mn-lt"/>
            </a:endParaRPr>
          </a:p>
        </p:txBody>
      </p:sp>
      <p:pic>
        <p:nvPicPr>
          <p:cNvPr id="20" name="Google Shape;541;p42">
            <a:extLst>
              <a:ext uri="{FF2B5EF4-FFF2-40B4-BE49-F238E27FC236}">
                <a16:creationId xmlns:a16="http://schemas.microsoft.com/office/drawing/2014/main" id="{FB81B495-C4D8-4E48-9369-B708C3C50289}"/>
              </a:ext>
            </a:extLst>
          </p:cNvPr>
          <p:cNvPicPr preferRelativeResize="0"/>
          <p:nvPr/>
        </p:nvPicPr>
        <p:blipFill rotWithShape="1">
          <a:blip r:embed="rId3">
            <a:alphaModFix/>
          </a:blip>
          <a:srcRect b="8172"/>
          <a:stretch/>
        </p:blipFill>
        <p:spPr>
          <a:xfrm>
            <a:off x="5686567" y="1260034"/>
            <a:ext cx="3234374" cy="2443950"/>
          </a:xfrm>
          <a:prstGeom prst="rect">
            <a:avLst/>
          </a:prstGeom>
          <a:noFill/>
          <a:ln>
            <a:noFill/>
          </a:ln>
        </p:spPr>
      </p:pic>
    </p:spTree>
    <p:extLst>
      <p:ext uri="{BB962C8B-B14F-4D97-AF65-F5344CB8AC3E}">
        <p14:creationId xmlns:p14="http://schemas.microsoft.com/office/powerpoint/2010/main" val="3587515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0</a:t>
            </a:r>
            <a:endParaRPr lang="zh-CN" altLang="en-US" sz="2000" dirty="0">
              <a:solidFill>
                <a:schemeClr val="accent4"/>
              </a:solidFill>
              <a:cs typeface="+mn-ea"/>
              <a:sym typeface="+mn-lt"/>
            </a:endParaRPr>
          </a:p>
        </p:txBody>
      </p:sp>
      <p:sp>
        <p:nvSpPr>
          <p:cNvPr id="5" name="矩形 4"/>
          <p:cNvSpPr/>
          <p:nvPr/>
        </p:nvSpPr>
        <p:spPr>
          <a:xfrm>
            <a:off x="738053" y="163831"/>
            <a:ext cx="697627" cy="400110"/>
          </a:xfrm>
          <a:prstGeom prst="rect">
            <a:avLst/>
          </a:prstGeom>
        </p:spPr>
        <p:txBody>
          <a:bodyPr wrap="none">
            <a:spAutoFit/>
          </a:bodyPr>
          <a:lstStyle/>
          <a:p>
            <a:r>
              <a:rPr lang="zh-CN" altLang="en-US" sz="2000" b="1" dirty="0">
                <a:solidFill>
                  <a:schemeClr val="bg1"/>
                </a:solidFill>
                <a:cs typeface="+mn-ea"/>
                <a:sym typeface="+mn-lt"/>
              </a:rPr>
              <a:t>作者</a:t>
            </a:r>
            <a:endParaRPr lang="en-US" altLang="zh-CN" sz="2000" b="1" dirty="0">
              <a:solidFill>
                <a:schemeClr val="bg1"/>
              </a:solidFill>
              <a:cs typeface="+mn-ea"/>
              <a:sym typeface="+mn-lt"/>
            </a:endParaRPr>
          </a:p>
        </p:txBody>
      </p:sp>
      <p:sp>
        <p:nvSpPr>
          <p:cNvPr id="6" name="矩形 5"/>
          <p:cNvSpPr/>
          <p:nvPr/>
        </p:nvSpPr>
        <p:spPr>
          <a:xfrm>
            <a:off x="2824267" y="205978"/>
            <a:ext cx="944874" cy="369332"/>
          </a:xfrm>
          <a:prstGeom prst="rect">
            <a:avLst/>
          </a:prstGeom>
        </p:spPr>
        <p:txBody>
          <a:bodyPr wrap="none">
            <a:spAutoFit/>
          </a:bodyPr>
          <a:lstStyle/>
          <a:p>
            <a:r>
              <a:rPr lang="en-US" altLang="zh-CN" b="1" dirty="0">
                <a:solidFill>
                  <a:schemeClr val="bg1"/>
                </a:solidFill>
                <a:cs typeface="+mn-ea"/>
                <a:sym typeface="+mn-lt"/>
              </a:rPr>
              <a:t>Authors</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02</a:t>
              </a:r>
              <a:endParaRPr lang="zh-CN" altLang="en-US" dirty="0">
                <a:solidFill>
                  <a:schemeClr val="bg1"/>
                </a:solidFill>
                <a:cs typeface="+mn-ea"/>
                <a:sym typeface="+mn-lt"/>
              </a:endParaRPr>
            </a:p>
          </p:txBody>
        </p:sp>
      </p:grpSp>
      <p:sp>
        <p:nvSpPr>
          <p:cNvPr id="28" name="Rectangle 25"/>
          <p:cNvSpPr/>
          <p:nvPr/>
        </p:nvSpPr>
        <p:spPr>
          <a:xfrm>
            <a:off x="720057" y="3805122"/>
            <a:ext cx="7703886" cy="574425"/>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本文的作者在计算机图形学和机器学习的交叉领域做了很多工作，</a:t>
            </a:r>
            <a:endParaRPr lang="en-US" altLang="zh-CN" sz="1600" dirty="0">
              <a:solidFill>
                <a:schemeClr val="tx1">
                  <a:lumMod val="65000"/>
                  <a:lumOff val="35000"/>
                </a:schemeClr>
              </a:solidFill>
              <a:cs typeface="+mn-ea"/>
              <a:sym typeface="+mn-lt"/>
            </a:endParaRPr>
          </a:p>
          <a:p>
            <a:pPr algn="ctr" fontAlgn="ctr"/>
            <a:r>
              <a:rPr lang="zh-CN" altLang="en-US" sz="1600" dirty="0">
                <a:solidFill>
                  <a:schemeClr val="tx1">
                    <a:lumMod val="65000"/>
                    <a:lumOff val="35000"/>
                  </a:schemeClr>
                </a:solidFill>
                <a:cs typeface="+mn-ea"/>
                <a:sym typeface="+mn-lt"/>
              </a:rPr>
              <a:t>包括使用深度学习来操控、分析和理解 </a:t>
            </a:r>
            <a:r>
              <a:rPr lang="en-US" altLang="zh-CN" sz="1600" dirty="0">
                <a:solidFill>
                  <a:schemeClr val="tx1">
                    <a:lumMod val="65000"/>
                    <a:lumOff val="35000"/>
                  </a:schemeClr>
                </a:solidFill>
                <a:cs typeface="+mn-ea"/>
                <a:sym typeface="+mn-lt"/>
              </a:rPr>
              <a:t>3D </a:t>
            </a:r>
            <a:r>
              <a:rPr lang="zh-CN" altLang="en-US" sz="1600" dirty="0">
                <a:solidFill>
                  <a:schemeClr val="tx1">
                    <a:lumMod val="65000"/>
                    <a:lumOff val="35000"/>
                  </a:schemeClr>
                </a:solidFill>
                <a:cs typeface="+mn-ea"/>
                <a:sym typeface="+mn-lt"/>
              </a:rPr>
              <a:t>形状等。</a:t>
            </a:r>
            <a:endParaRPr lang="en-US" altLang="zh-CN" sz="1600" dirty="0">
              <a:solidFill>
                <a:schemeClr val="tx1">
                  <a:lumMod val="65000"/>
                  <a:lumOff val="35000"/>
                </a:schemeClr>
              </a:solidFill>
              <a:cs typeface="+mn-ea"/>
              <a:sym typeface="+mn-lt"/>
            </a:endParaRPr>
          </a:p>
        </p:txBody>
      </p:sp>
      <p:pic>
        <p:nvPicPr>
          <p:cNvPr id="18" name="Picture 17">
            <a:extLst>
              <a:ext uri="{FF2B5EF4-FFF2-40B4-BE49-F238E27FC236}">
                <a16:creationId xmlns:a16="http://schemas.microsoft.com/office/drawing/2014/main" id="{0B361C9D-6E04-6C41-BB00-4F1C810DE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697" y="763953"/>
            <a:ext cx="1706006" cy="2253041"/>
          </a:xfrm>
          <a:prstGeom prst="rect">
            <a:avLst/>
          </a:prstGeom>
        </p:spPr>
      </p:pic>
      <p:pic>
        <p:nvPicPr>
          <p:cNvPr id="20" name="Picture 19">
            <a:extLst>
              <a:ext uri="{FF2B5EF4-FFF2-40B4-BE49-F238E27FC236}">
                <a16:creationId xmlns:a16="http://schemas.microsoft.com/office/drawing/2014/main" id="{6ACF0578-3A53-944E-845D-3A429F145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412" y="674997"/>
            <a:ext cx="1562100" cy="2565400"/>
          </a:xfrm>
          <a:prstGeom prst="rect">
            <a:avLst/>
          </a:prstGeom>
        </p:spPr>
      </p:pic>
      <p:pic>
        <p:nvPicPr>
          <p:cNvPr id="23" name="Picture 22">
            <a:extLst>
              <a:ext uri="{FF2B5EF4-FFF2-40B4-BE49-F238E27FC236}">
                <a16:creationId xmlns:a16="http://schemas.microsoft.com/office/drawing/2014/main" id="{C8627D05-96A5-3A4A-941C-A6C9F3158B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9561" y="805671"/>
            <a:ext cx="2540000" cy="2070100"/>
          </a:xfrm>
          <a:prstGeom prst="rect">
            <a:avLst/>
          </a:prstGeom>
        </p:spPr>
      </p:pic>
      <p:pic>
        <p:nvPicPr>
          <p:cNvPr id="25" name="Picture 24">
            <a:extLst>
              <a:ext uri="{FF2B5EF4-FFF2-40B4-BE49-F238E27FC236}">
                <a16:creationId xmlns:a16="http://schemas.microsoft.com/office/drawing/2014/main" id="{60A51B50-3D66-2F4D-AFB4-F6DEEE7E83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9305" y="630555"/>
            <a:ext cx="1866530" cy="2543766"/>
          </a:xfrm>
          <a:prstGeom prst="rect">
            <a:avLst/>
          </a:prstGeom>
        </p:spPr>
      </p:pic>
    </p:spTree>
    <p:extLst>
      <p:ext uri="{BB962C8B-B14F-4D97-AF65-F5344CB8AC3E}">
        <p14:creationId xmlns:p14="http://schemas.microsoft.com/office/powerpoint/2010/main" val="21812617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par>
                          <p:cTn id="17" fill="hold">
                            <p:stCondLst>
                              <p:cond delay="1500"/>
                            </p:stCondLst>
                            <p:childTnLst>
                              <p:par>
                                <p:cTn id="18" presetID="16" presetClass="entr" presetSubtype="26"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Horizontal)">
                                      <p:cBhvr>
                                        <p:cTn id="20" dur="500"/>
                                        <p:tgtEl>
                                          <p:spTgt spid="7"/>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20</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边收缩</a:t>
            </a:r>
          </a:p>
        </p:txBody>
      </p:sp>
      <p:pic>
        <p:nvPicPr>
          <p:cNvPr id="10" name="Picture 9">
            <a:extLst>
              <a:ext uri="{FF2B5EF4-FFF2-40B4-BE49-F238E27FC236}">
                <a16:creationId xmlns:a16="http://schemas.microsoft.com/office/drawing/2014/main" id="{A77DB7E1-4098-6E4E-A34A-D785576E6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230" y="1521971"/>
            <a:ext cx="7967072" cy="2099558"/>
          </a:xfrm>
          <a:prstGeom prst="rect">
            <a:avLst/>
          </a:prstGeom>
        </p:spPr>
      </p:pic>
    </p:spTree>
    <p:extLst>
      <p:ext uri="{BB962C8B-B14F-4D97-AF65-F5344CB8AC3E}">
        <p14:creationId xmlns:p14="http://schemas.microsoft.com/office/powerpoint/2010/main" val="3202345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21</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网格池化</a:t>
            </a:r>
          </a:p>
        </p:txBody>
      </p:sp>
      <p:grpSp>
        <p:nvGrpSpPr>
          <p:cNvPr id="19" name="Google Shape;585;p44">
            <a:extLst>
              <a:ext uri="{FF2B5EF4-FFF2-40B4-BE49-F238E27FC236}">
                <a16:creationId xmlns:a16="http://schemas.microsoft.com/office/drawing/2014/main" id="{887529A8-F2D5-E245-ACE4-3659C6471937}"/>
              </a:ext>
            </a:extLst>
          </p:cNvPr>
          <p:cNvGrpSpPr/>
          <p:nvPr/>
        </p:nvGrpSpPr>
        <p:grpSpPr>
          <a:xfrm>
            <a:off x="4214752" y="1342513"/>
            <a:ext cx="4301550" cy="2782875"/>
            <a:chOff x="4797950" y="1781150"/>
            <a:chExt cx="4301550" cy="2782875"/>
          </a:xfrm>
        </p:grpSpPr>
        <p:pic>
          <p:nvPicPr>
            <p:cNvPr id="20" name="Google Shape;586;p44">
              <a:extLst>
                <a:ext uri="{FF2B5EF4-FFF2-40B4-BE49-F238E27FC236}">
                  <a16:creationId xmlns:a16="http://schemas.microsoft.com/office/drawing/2014/main" id="{DB4ED2FD-E8EA-3F4F-AB64-19BE380782FA}"/>
                </a:ext>
              </a:extLst>
            </p:cNvPr>
            <p:cNvPicPr preferRelativeResize="0"/>
            <p:nvPr/>
          </p:nvPicPr>
          <p:blipFill rotWithShape="1">
            <a:blip r:embed="rId3">
              <a:alphaModFix/>
            </a:blip>
            <a:srcRect r="34119"/>
            <a:stretch/>
          </p:blipFill>
          <p:spPr>
            <a:xfrm>
              <a:off x="4797950" y="1781150"/>
              <a:ext cx="4219799" cy="2782875"/>
            </a:xfrm>
            <a:prstGeom prst="rect">
              <a:avLst/>
            </a:prstGeom>
            <a:noFill/>
            <a:ln>
              <a:noFill/>
            </a:ln>
          </p:spPr>
        </p:pic>
        <p:sp>
          <p:nvSpPr>
            <p:cNvPr id="21" name="Google Shape;587;p44">
              <a:extLst>
                <a:ext uri="{FF2B5EF4-FFF2-40B4-BE49-F238E27FC236}">
                  <a16:creationId xmlns:a16="http://schemas.microsoft.com/office/drawing/2014/main" id="{347DDCB3-DEB2-FB44-AF91-6FC7905BB666}"/>
                </a:ext>
              </a:extLst>
            </p:cNvPr>
            <p:cNvSpPr/>
            <p:nvPr/>
          </p:nvSpPr>
          <p:spPr>
            <a:xfrm>
              <a:off x="8594300" y="2733525"/>
              <a:ext cx="505200" cy="40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25">
            <a:extLst>
              <a:ext uri="{FF2B5EF4-FFF2-40B4-BE49-F238E27FC236}">
                <a16:creationId xmlns:a16="http://schemas.microsoft.com/office/drawing/2014/main" id="{FC695DB4-11D3-FE48-8B53-98409B3EB85D}"/>
              </a:ext>
            </a:extLst>
          </p:cNvPr>
          <p:cNvSpPr/>
          <p:nvPr/>
        </p:nvSpPr>
        <p:spPr>
          <a:xfrm>
            <a:off x="223059" y="2016462"/>
            <a:ext cx="4151401" cy="1076934"/>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删除具有最小激活的边</a:t>
            </a: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聚合特征（例如平均池化）</a:t>
            </a: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更新拓扑（决定新的邻居，更新数据结构）</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8119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22</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网格上池化</a:t>
            </a:r>
          </a:p>
        </p:txBody>
      </p:sp>
      <p:sp>
        <p:nvSpPr>
          <p:cNvPr id="22" name="Rectangle 25">
            <a:extLst>
              <a:ext uri="{FF2B5EF4-FFF2-40B4-BE49-F238E27FC236}">
                <a16:creationId xmlns:a16="http://schemas.microsoft.com/office/drawing/2014/main" id="{FC695DB4-11D3-FE48-8B53-98409B3EB85D}"/>
              </a:ext>
            </a:extLst>
          </p:cNvPr>
          <p:cNvSpPr/>
          <p:nvPr/>
        </p:nvSpPr>
        <p:spPr>
          <a:xfrm>
            <a:off x="247057" y="2033283"/>
            <a:ext cx="3187023" cy="1076934"/>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上池化通过在池化之前存储连接，恢复上采样之前的拓扑</a:t>
            </a:r>
            <a:endParaRPr lang="en-US" altLang="zh-CN" sz="1600" dirty="0">
              <a:solidFill>
                <a:schemeClr val="tx1">
                  <a:lumMod val="65000"/>
                  <a:lumOff val="35000"/>
                </a:schemeClr>
              </a:solidFill>
              <a:cs typeface="+mn-ea"/>
              <a:sym typeface="+mn-lt"/>
            </a:endParaRPr>
          </a:p>
        </p:txBody>
      </p:sp>
      <p:pic>
        <p:nvPicPr>
          <p:cNvPr id="23" name="Google Shape;648;p47">
            <a:extLst>
              <a:ext uri="{FF2B5EF4-FFF2-40B4-BE49-F238E27FC236}">
                <a16:creationId xmlns:a16="http://schemas.microsoft.com/office/drawing/2014/main" id="{48241FFA-2E4D-674E-AADE-58159E2065A2}"/>
              </a:ext>
            </a:extLst>
          </p:cNvPr>
          <p:cNvPicPr preferRelativeResize="0"/>
          <p:nvPr/>
        </p:nvPicPr>
        <p:blipFill>
          <a:blip r:embed="rId3">
            <a:alphaModFix/>
          </a:blip>
          <a:stretch>
            <a:fillRect/>
          </a:stretch>
        </p:blipFill>
        <p:spPr>
          <a:xfrm>
            <a:off x="3623248" y="1522062"/>
            <a:ext cx="4831977" cy="2099375"/>
          </a:xfrm>
          <a:prstGeom prst="rect">
            <a:avLst/>
          </a:prstGeom>
          <a:noFill/>
          <a:ln>
            <a:noFill/>
          </a:ln>
        </p:spPr>
      </p:pic>
    </p:spTree>
    <p:extLst>
      <p:ext uri="{BB962C8B-B14F-4D97-AF65-F5344CB8AC3E}">
        <p14:creationId xmlns:p14="http://schemas.microsoft.com/office/powerpoint/2010/main" val="2715218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23</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err="1">
                <a:solidFill>
                  <a:schemeClr val="accent4"/>
                </a:solidFill>
                <a:cs typeface="+mn-ea"/>
                <a:sym typeface="+mn-lt"/>
              </a:rPr>
              <a:t>MeshCNN</a:t>
            </a:r>
            <a:endParaRPr lang="zh-CN" altLang="en-US" sz="2400" b="1" dirty="0">
              <a:solidFill>
                <a:schemeClr val="accent4"/>
              </a:solidFill>
              <a:cs typeface="+mn-ea"/>
              <a:sym typeface="+mn-lt"/>
            </a:endParaRPr>
          </a:p>
        </p:txBody>
      </p:sp>
      <p:pic>
        <p:nvPicPr>
          <p:cNvPr id="19" name="Google Shape;668;p48">
            <a:extLst>
              <a:ext uri="{FF2B5EF4-FFF2-40B4-BE49-F238E27FC236}">
                <a16:creationId xmlns:a16="http://schemas.microsoft.com/office/drawing/2014/main" id="{776996BD-39FE-D148-BF20-3725EDE91888}"/>
              </a:ext>
            </a:extLst>
          </p:cNvPr>
          <p:cNvPicPr preferRelativeResize="0"/>
          <p:nvPr/>
        </p:nvPicPr>
        <p:blipFill>
          <a:blip r:embed="rId3">
            <a:alphaModFix/>
          </a:blip>
          <a:stretch>
            <a:fillRect/>
          </a:stretch>
        </p:blipFill>
        <p:spPr>
          <a:xfrm>
            <a:off x="1700653" y="1212276"/>
            <a:ext cx="5825645" cy="3276925"/>
          </a:xfrm>
          <a:prstGeom prst="rect">
            <a:avLst/>
          </a:prstGeom>
          <a:noFill/>
          <a:ln>
            <a:noFill/>
          </a:ln>
        </p:spPr>
      </p:pic>
    </p:spTree>
    <p:extLst>
      <p:ext uri="{BB962C8B-B14F-4D97-AF65-F5344CB8AC3E}">
        <p14:creationId xmlns:p14="http://schemas.microsoft.com/office/powerpoint/2010/main" val="1115138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1300"/>
                                        <p:tgtEl>
                                          <p:spTgt spid="19"/>
                                        </p:tgtEl>
                                      </p:cBhvr>
                                    </p:animEffect>
                                    <p:set>
                                      <p:cBhvr>
                                        <p:cTn id="36" dur="1" fill="hold">
                                          <p:stCondLst>
                                            <p:cond delay="130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24</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2738793"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不同的任务</a:t>
            </a:r>
          </a:p>
        </p:txBody>
      </p:sp>
      <p:grpSp>
        <p:nvGrpSpPr>
          <p:cNvPr id="18" name="Google Shape;675;p49">
            <a:extLst>
              <a:ext uri="{FF2B5EF4-FFF2-40B4-BE49-F238E27FC236}">
                <a16:creationId xmlns:a16="http://schemas.microsoft.com/office/drawing/2014/main" id="{51725597-D51F-704A-849C-C75D6EC27C76}"/>
              </a:ext>
            </a:extLst>
          </p:cNvPr>
          <p:cNvGrpSpPr/>
          <p:nvPr/>
        </p:nvGrpSpPr>
        <p:grpSpPr>
          <a:xfrm>
            <a:off x="97176" y="1143452"/>
            <a:ext cx="6223958" cy="3613809"/>
            <a:chOff x="152400" y="152400"/>
            <a:chExt cx="8238427" cy="4608551"/>
          </a:xfrm>
        </p:grpSpPr>
        <p:pic>
          <p:nvPicPr>
            <p:cNvPr id="20" name="Google Shape;676;p49">
              <a:extLst>
                <a:ext uri="{FF2B5EF4-FFF2-40B4-BE49-F238E27FC236}">
                  <a16:creationId xmlns:a16="http://schemas.microsoft.com/office/drawing/2014/main" id="{9B4AA426-CF4C-3C4A-8DFE-2E923FA59BFD}"/>
                </a:ext>
              </a:extLst>
            </p:cNvPr>
            <p:cNvPicPr preferRelativeResize="0"/>
            <p:nvPr/>
          </p:nvPicPr>
          <p:blipFill rotWithShape="1">
            <a:blip r:embed="rId3">
              <a:alphaModFix/>
            </a:blip>
            <a:srcRect b="47791"/>
            <a:stretch/>
          </p:blipFill>
          <p:spPr>
            <a:xfrm>
              <a:off x="152400" y="152400"/>
              <a:ext cx="8238427" cy="2419351"/>
            </a:xfrm>
            <a:prstGeom prst="rect">
              <a:avLst/>
            </a:prstGeom>
            <a:noFill/>
            <a:ln>
              <a:noFill/>
            </a:ln>
          </p:spPr>
        </p:pic>
        <p:pic>
          <p:nvPicPr>
            <p:cNvPr id="21" name="Google Shape;677;p49">
              <a:extLst>
                <a:ext uri="{FF2B5EF4-FFF2-40B4-BE49-F238E27FC236}">
                  <a16:creationId xmlns:a16="http://schemas.microsoft.com/office/drawing/2014/main" id="{E64D079B-2F2C-864B-A69B-B91FEF08A5E7}"/>
                </a:ext>
              </a:extLst>
            </p:cNvPr>
            <p:cNvPicPr preferRelativeResize="0"/>
            <p:nvPr/>
          </p:nvPicPr>
          <p:blipFill rotWithShape="1">
            <a:blip r:embed="rId4">
              <a:alphaModFix/>
            </a:blip>
            <a:srcRect t="52207"/>
            <a:stretch/>
          </p:blipFill>
          <p:spPr>
            <a:xfrm>
              <a:off x="152400" y="2546176"/>
              <a:ext cx="8238427" cy="2214775"/>
            </a:xfrm>
            <a:prstGeom prst="rect">
              <a:avLst/>
            </a:prstGeom>
            <a:noFill/>
            <a:ln>
              <a:noFill/>
            </a:ln>
          </p:spPr>
        </p:pic>
      </p:grpSp>
      <p:pic>
        <p:nvPicPr>
          <p:cNvPr id="22" name="Google Shape;680;p49">
            <a:extLst>
              <a:ext uri="{FF2B5EF4-FFF2-40B4-BE49-F238E27FC236}">
                <a16:creationId xmlns:a16="http://schemas.microsoft.com/office/drawing/2014/main" id="{09B46EA8-9443-BA4A-9AF1-9AFAE5D4C76B}"/>
              </a:ext>
            </a:extLst>
          </p:cNvPr>
          <p:cNvPicPr preferRelativeResize="0"/>
          <p:nvPr/>
        </p:nvPicPr>
        <p:blipFill rotWithShape="1">
          <a:blip r:embed="rId5">
            <a:alphaModFix/>
          </a:blip>
          <a:srcRect l="12900" t="8200" r="52642" b="31009"/>
          <a:stretch/>
        </p:blipFill>
        <p:spPr>
          <a:xfrm>
            <a:off x="6615274" y="1039174"/>
            <a:ext cx="1264225" cy="1835350"/>
          </a:xfrm>
          <a:prstGeom prst="rect">
            <a:avLst/>
          </a:prstGeom>
          <a:noFill/>
          <a:ln>
            <a:noFill/>
          </a:ln>
        </p:spPr>
      </p:pic>
      <p:pic>
        <p:nvPicPr>
          <p:cNvPr id="24" name="Google Shape;681;p49">
            <a:extLst>
              <a:ext uri="{FF2B5EF4-FFF2-40B4-BE49-F238E27FC236}">
                <a16:creationId xmlns:a16="http://schemas.microsoft.com/office/drawing/2014/main" id="{B5460D6A-E53A-FE4D-A662-7A985CC0B0A2}"/>
              </a:ext>
            </a:extLst>
          </p:cNvPr>
          <p:cNvPicPr preferRelativeResize="0"/>
          <p:nvPr/>
        </p:nvPicPr>
        <p:blipFill rotWithShape="1">
          <a:blip r:embed="rId5">
            <a:alphaModFix/>
          </a:blip>
          <a:srcRect l="54398" t="8200" r="11146" b="31009"/>
          <a:stretch/>
        </p:blipFill>
        <p:spPr>
          <a:xfrm>
            <a:off x="6639272" y="2921911"/>
            <a:ext cx="1264225" cy="1835350"/>
          </a:xfrm>
          <a:prstGeom prst="rect">
            <a:avLst/>
          </a:prstGeom>
          <a:noFill/>
          <a:ln>
            <a:noFill/>
          </a:ln>
        </p:spPr>
      </p:pic>
    </p:spTree>
    <p:extLst>
      <p:ext uri="{BB962C8B-B14F-4D97-AF65-F5344CB8AC3E}">
        <p14:creationId xmlns:p14="http://schemas.microsoft.com/office/powerpoint/2010/main" val="1017217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3</a:t>
            </a:r>
            <a:endParaRPr lang="zh-CN" altLang="en-US" sz="2000" dirty="0">
              <a:solidFill>
                <a:schemeClr val="accent4"/>
              </a:solidFill>
              <a:cs typeface="+mn-ea"/>
              <a:sym typeface="+mn-lt"/>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25</a:t>
              </a:r>
              <a:endParaRPr lang="zh-CN" altLang="en-US" dirty="0">
                <a:solidFill>
                  <a:schemeClr val="bg1"/>
                </a:solidFill>
                <a:cs typeface="+mn-ea"/>
                <a:sym typeface="+mn-lt"/>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cs typeface="+mn-ea"/>
                <a:sym typeface="+mn-lt"/>
              </a:rPr>
              <a:t>关键技术与实现难点</a:t>
            </a:r>
            <a:endParaRPr lang="en-US" altLang="zh-CN" sz="2000" b="1" dirty="0">
              <a:solidFill>
                <a:schemeClr val="bg1"/>
              </a:solidFill>
              <a:cs typeface="+mn-ea"/>
              <a:sym typeface="+mn-lt"/>
            </a:endParaRPr>
          </a:p>
        </p:txBody>
      </p:sp>
      <p:sp>
        <p:nvSpPr>
          <p:cNvPr id="6" name="矩形 5"/>
          <p:cNvSpPr/>
          <p:nvPr/>
        </p:nvSpPr>
        <p:spPr>
          <a:xfrm>
            <a:off x="3180531" y="213598"/>
            <a:ext cx="3140603" cy="369332"/>
          </a:xfrm>
          <a:prstGeom prst="rect">
            <a:avLst/>
          </a:prstGeom>
        </p:spPr>
        <p:txBody>
          <a:bodyPr wrap="none">
            <a:spAutoFit/>
          </a:bodyPr>
          <a:lstStyle/>
          <a:p>
            <a:r>
              <a:rPr lang="en-US" altLang="zh-CN" b="1" dirty="0">
                <a:solidFill>
                  <a:schemeClr val="bg1"/>
                </a:solidFill>
                <a:cs typeface="+mn-ea"/>
                <a:sym typeface="+mn-lt"/>
              </a:rPr>
              <a:t>( Tackling in Key Technologies)</a:t>
            </a:r>
            <a:endParaRPr lang="zh-CN" altLang="en-US" dirty="0">
              <a:solidFill>
                <a:schemeClr val="bg1"/>
              </a:solidFill>
              <a:cs typeface="+mn-ea"/>
              <a:sym typeface="+mn-lt"/>
            </a:endParaRPr>
          </a:p>
        </p:txBody>
      </p:sp>
      <p:sp>
        <p:nvSpPr>
          <p:cNvPr id="45" name="文本框 44"/>
          <p:cNvSpPr txBox="1"/>
          <p:nvPr/>
        </p:nvSpPr>
        <p:spPr>
          <a:xfrm>
            <a:off x="439462" y="697230"/>
            <a:ext cx="3675338"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网格池化主要特点</a:t>
            </a:r>
          </a:p>
        </p:txBody>
      </p:sp>
      <p:sp>
        <p:nvSpPr>
          <p:cNvPr id="18" name="Rectangle 25">
            <a:extLst>
              <a:ext uri="{FF2B5EF4-FFF2-40B4-BE49-F238E27FC236}">
                <a16:creationId xmlns:a16="http://schemas.microsoft.com/office/drawing/2014/main" id="{57FDBCE1-4600-A049-B796-7FD053FCE2D0}"/>
              </a:ext>
            </a:extLst>
          </p:cNvPr>
          <p:cNvSpPr/>
          <p:nvPr/>
        </p:nvSpPr>
        <p:spPr>
          <a:xfrm>
            <a:off x="439462" y="2033283"/>
            <a:ext cx="4151401" cy="1076934"/>
          </a:xfrm>
          <a:prstGeom prst="rect">
            <a:avLst/>
          </a:prstGeom>
        </p:spPr>
        <p:txBody>
          <a:bodyPr wrap="square" lIns="144000" rIns="144000">
            <a:noAutofit/>
          </a:bodyPr>
          <a:lstStyle/>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在空间上对任务有适应性</a:t>
            </a:r>
            <a:endParaRPr lang="en-US" altLang="zh-CN" sz="1600" dirty="0">
              <a:solidFill>
                <a:schemeClr val="tx1">
                  <a:lumMod val="65000"/>
                  <a:lumOff val="35000"/>
                </a:schemeClr>
              </a:solidFill>
              <a:cs typeface="+mn-ea"/>
              <a:sym typeface="+mn-lt"/>
            </a:endParaRPr>
          </a:p>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灵活的网格输入分辨率</a:t>
            </a:r>
            <a:endParaRPr lang="en-US" altLang="zh-CN" sz="1600" dirty="0">
              <a:solidFill>
                <a:schemeClr val="tx1">
                  <a:lumMod val="65000"/>
                  <a:lumOff val="35000"/>
                </a:schemeClr>
              </a:solidFill>
              <a:cs typeface="+mn-ea"/>
              <a:sym typeface="+mn-lt"/>
            </a:endParaRPr>
          </a:p>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加强特征表示</a:t>
            </a:r>
            <a:endParaRPr lang="en-US" altLang="zh-CN" sz="1600" dirty="0">
              <a:solidFill>
                <a:schemeClr val="tx1">
                  <a:lumMod val="65000"/>
                  <a:lumOff val="35000"/>
                </a:schemeClr>
              </a:solidFill>
              <a:cs typeface="+mn-ea"/>
              <a:sym typeface="+mn-lt"/>
            </a:endParaRPr>
          </a:p>
          <a:p>
            <a:pPr marL="285750" indent="-285750" fontAlgn="ctr">
              <a:buFont typeface="Arial" panose="020B0604020202020204" pitchFamily="34" charset="0"/>
              <a:buChar char="•"/>
            </a:pPr>
            <a:r>
              <a:rPr lang="zh-CN" altLang="en-US" sz="1600" dirty="0">
                <a:solidFill>
                  <a:schemeClr val="tx1">
                    <a:lumMod val="65000"/>
                    <a:lumOff val="35000"/>
                  </a:schemeClr>
                </a:solidFill>
                <a:cs typeface="+mn-ea"/>
                <a:sym typeface="+mn-lt"/>
              </a:rPr>
              <a:t>从网络中得到视觉洞察</a:t>
            </a:r>
            <a:endParaRPr lang="en-US" altLang="zh-CN" sz="1600" dirty="0">
              <a:solidFill>
                <a:schemeClr val="tx1">
                  <a:lumMod val="65000"/>
                  <a:lumOff val="35000"/>
                </a:schemeClr>
              </a:solidFill>
              <a:cs typeface="+mn-ea"/>
              <a:sym typeface="+mn-lt"/>
            </a:endParaRPr>
          </a:p>
        </p:txBody>
      </p:sp>
      <p:pic>
        <p:nvPicPr>
          <p:cNvPr id="20" name="Google Shape;701;p50">
            <a:extLst>
              <a:ext uri="{FF2B5EF4-FFF2-40B4-BE49-F238E27FC236}">
                <a16:creationId xmlns:a16="http://schemas.microsoft.com/office/drawing/2014/main" id="{5342A3BE-8EF3-D54C-894D-7D02F4460153}"/>
              </a:ext>
            </a:extLst>
          </p:cNvPr>
          <p:cNvPicPr preferRelativeResize="0"/>
          <p:nvPr/>
        </p:nvPicPr>
        <p:blipFill>
          <a:blip r:embed="rId3">
            <a:alphaModFix/>
          </a:blip>
          <a:stretch>
            <a:fillRect/>
          </a:stretch>
        </p:blipFill>
        <p:spPr>
          <a:xfrm>
            <a:off x="5281928" y="1118255"/>
            <a:ext cx="3234374" cy="2661351"/>
          </a:xfrm>
          <a:prstGeom prst="rect">
            <a:avLst/>
          </a:prstGeom>
          <a:noFill/>
          <a:ln>
            <a:noFill/>
          </a:ln>
        </p:spPr>
      </p:pic>
    </p:spTree>
    <p:extLst>
      <p:ext uri="{BB962C8B-B14F-4D97-AF65-F5344CB8AC3E}">
        <p14:creationId xmlns:p14="http://schemas.microsoft.com/office/powerpoint/2010/main" val="1926674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cs typeface="+mn-ea"/>
                <a:sym typeface="+mn-lt"/>
              </a:rPr>
              <a:t>04</a:t>
            </a:r>
            <a:endParaRPr lang="zh-CN" altLang="en-US" sz="7200" b="1" dirty="0">
              <a:solidFill>
                <a:schemeClr val="accent6"/>
              </a:solidFill>
              <a:cs typeface="+mn-ea"/>
              <a:sym typeface="+mn-lt"/>
            </a:endParaRPr>
          </a:p>
        </p:txBody>
      </p:sp>
      <p:sp>
        <p:nvSpPr>
          <p:cNvPr id="15" name="矩形 14"/>
          <p:cNvSpPr/>
          <p:nvPr/>
        </p:nvSpPr>
        <p:spPr>
          <a:xfrm>
            <a:off x="1255072" y="1605885"/>
            <a:ext cx="3552876" cy="923330"/>
          </a:xfrm>
          <a:prstGeom prst="rect">
            <a:avLst/>
          </a:prstGeom>
        </p:spPr>
        <p:txBody>
          <a:bodyPr wrap="square">
            <a:spAutoFit/>
          </a:bodyPr>
          <a:lstStyle/>
          <a:p>
            <a:r>
              <a:rPr lang="zh-CN" altLang="en-US" sz="3600" b="1" dirty="0">
                <a:solidFill>
                  <a:schemeClr val="accent5"/>
                </a:solidFill>
                <a:cs typeface="+mn-ea"/>
                <a:sym typeface="+mn-lt"/>
              </a:rPr>
              <a:t>研究成果与应用</a:t>
            </a:r>
            <a:endParaRPr lang="en-US" altLang="zh-CN" sz="3600" b="1" dirty="0">
              <a:solidFill>
                <a:schemeClr val="accent5"/>
              </a:solidFill>
              <a:cs typeface="+mn-ea"/>
              <a:sym typeface="+mn-lt"/>
            </a:endParaRPr>
          </a:p>
          <a:p>
            <a:r>
              <a:rPr lang="en-US" altLang="zh-CN" b="1" dirty="0">
                <a:solidFill>
                  <a:schemeClr val="accent5"/>
                </a:solidFill>
                <a:cs typeface="+mn-ea"/>
                <a:sym typeface="+mn-lt"/>
              </a:rPr>
              <a:t>(Achievement &amp; Application)</a:t>
            </a:r>
            <a:endParaRPr lang="zh-CN" altLang="en-US" b="1" dirty="0">
              <a:solidFill>
                <a:schemeClr val="accent5"/>
              </a:solidFill>
              <a:cs typeface="+mn-ea"/>
              <a:sym typeface="+mn-lt"/>
            </a:endParaRPr>
          </a:p>
        </p:txBody>
      </p:sp>
      <p:pic>
        <p:nvPicPr>
          <p:cNvPr id="22" name="图片 21" descr="33af44c9fe23df8286f99d06e678fd1b">
            <a:extLst>
              <a:ext uri="{FF2B5EF4-FFF2-40B4-BE49-F238E27FC236}">
                <a16:creationId xmlns:a16="http://schemas.microsoft.com/office/drawing/2014/main" id="{F431F8E2-6697-4C50-A422-A4CE2FD2455F}"/>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1946924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27</a:t>
              </a:r>
              <a:endParaRPr lang="zh-CN" altLang="en-US" dirty="0">
                <a:solidFill>
                  <a:schemeClr val="bg1"/>
                </a:solidFill>
                <a:cs typeface="+mn-ea"/>
                <a:sym typeface="+mn-lt"/>
              </a:endParaRPr>
            </a:p>
          </p:txBody>
        </p:sp>
      </p:grpSp>
      <p:sp>
        <p:nvSpPr>
          <p:cNvPr id="18" name="文本框 17"/>
          <p:cNvSpPr txBox="1"/>
          <p:nvPr/>
        </p:nvSpPr>
        <p:spPr>
          <a:xfrm>
            <a:off x="439462" y="697230"/>
            <a:ext cx="2510169"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分类</a:t>
            </a:r>
            <a:r>
              <a:rPr lang="en-US" altLang="zh-CN" sz="2400" b="1" dirty="0">
                <a:solidFill>
                  <a:schemeClr val="accent4"/>
                </a:solidFill>
                <a:cs typeface="+mn-ea"/>
                <a:sym typeface="+mn-lt"/>
              </a:rPr>
              <a:t>&amp;</a:t>
            </a:r>
            <a:r>
              <a:rPr lang="zh-CN" altLang="en-US" sz="2400" b="1" dirty="0">
                <a:solidFill>
                  <a:schemeClr val="accent4"/>
                </a:solidFill>
                <a:cs typeface="+mn-ea"/>
                <a:sym typeface="+mn-lt"/>
              </a:rPr>
              <a:t>分割</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149" name="Google Shape;713;p52">
            <a:extLst>
              <a:ext uri="{FF2B5EF4-FFF2-40B4-BE49-F238E27FC236}">
                <a16:creationId xmlns:a16="http://schemas.microsoft.com/office/drawing/2014/main" id="{D927CE8E-9428-1B43-9A15-FDE2C4045D7F}"/>
              </a:ext>
            </a:extLst>
          </p:cNvPr>
          <p:cNvSpPr txBox="1">
            <a:spLocks/>
          </p:cNvSpPr>
          <p:nvPr/>
        </p:nvSpPr>
        <p:spPr>
          <a:xfrm>
            <a:off x="715331" y="1366271"/>
            <a:ext cx="3425400" cy="32310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01600" indent="0">
              <a:spcBef>
                <a:spcPts val="600"/>
              </a:spcBef>
              <a:buSzPts val="2000"/>
              <a:buNone/>
            </a:pPr>
            <a:r>
              <a:rPr lang="zh-CN" altLang="en-US" dirty="0"/>
              <a:t>分类</a:t>
            </a:r>
            <a:endParaRPr lang="en-US" dirty="0"/>
          </a:p>
          <a:p>
            <a:pPr marL="457200" indent="-355600">
              <a:spcBef>
                <a:spcPts val="600"/>
              </a:spcBef>
              <a:buSzPts val="2000"/>
              <a:buFont typeface="Arial" panose="020B0604020202020204" pitchFamily="34" charset="0"/>
              <a:buChar char="➔"/>
            </a:pPr>
            <a:r>
              <a:rPr lang="zh-CN" altLang="en-US" dirty="0"/>
              <a:t>卷积</a:t>
            </a:r>
            <a:r>
              <a:rPr lang="en-US" altLang="zh-CN" dirty="0"/>
              <a:t>&amp;</a:t>
            </a:r>
            <a:r>
              <a:rPr lang="zh-CN" altLang="en-US" dirty="0"/>
              <a:t>池化层</a:t>
            </a:r>
            <a:endParaRPr lang="en-US" dirty="0"/>
          </a:p>
          <a:p>
            <a:pPr marL="457200" indent="-355600">
              <a:spcBef>
                <a:spcPts val="0"/>
              </a:spcBef>
              <a:buSzPts val="2000"/>
              <a:buFont typeface="Arial" panose="020B0604020202020204" pitchFamily="34" charset="0"/>
              <a:buChar char="➔"/>
            </a:pPr>
            <a:r>
              <a:rPr lang="zh-CN" altLang="en-US" dirty="0">
                <a:solidFill>
                  <a:schemeClr val="dk1"/>
                </a:solidFill>
              </a:rPr>
              <a:t>全连接层</a:t>
            </a:r>
            <a:endParaRPr lang="en-US" dirty="0"/>
          </a:p>
        </p:txBody>
      </p:sp>
      <p:sp>
        <p:nvSpPr>
          <p:cNvPr id="150" name="Google Shape;715;p52">
            <a:extLst>
              <a:ext uri="{FF2B5EF4-FFF2-40B4-BE49-F238E27FC236}">
                <a16:creationId xmlns:a16="http://schemas.microsoft.com/office/drawing/2014/main" id="{56776FF7-C406-D84B-A005-644B2529DDF0}"/>
              </a:ext>
            </a:extLst>
          </p:cNvPr>
          <p:cNvSpPr txBox="1">
            <a:spLocks/>
          </p:cNvSpPr>
          <p:nvPr/>
        </p:nvSpPr>
        <p:spPr>
          <a:xfrm>
            <a:off x="4882187" y="1158895"/>
            <a:ext cx="3425400" cy="32310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01600" indent="0">
              <a:spcBef>
                <a:spcPts val="600"/>
              </a:spcBef>
              <a:buSzPts val="2000"/>
              <a:buNone/>
            </a:pPr>
            <a:r>
              <a:rPr lang="zh-CN" altLang="en-US" dirty="0">
                <a:solidFill>
                  <a:schemeClr val="dk1"/>
                </a:solidFill>
              </a:rPr>
              <a:t>分割</a:t>
            </a:r>
            <a:endParaRPr lang="en-US" dirty="0">
              <a:solidFill>
                <a:schemeClr val="dk1"/>
              </a:solidFill>
            </a:endParaRPr>
          </a:p>
          <a:p>
            <a:pPr marL="457200" indent="-355600">
              <a:spcBef>
                <a:spcPts val="600"/>
              </a:spcBef>
              <a:buSzPts val="2000"/>
              <a:buFont typeface="Arial" panose="020B0604020202020204" pitchFamily="34" charset="0"/>
              <a:buChar char="➔"/>
            </a:pPr>
            <a:r>
              <a:rPr lang="zh-CN" altLang="en-US" dirty="0">
                <a:solidFill>
                  <a:schemeClr val="dk1"/>
                </a:solidFill>
              </a:rPr>
              <a:t>全卷积</a:t>
            </a:r>
            <a:endParaRPr lang="en-US" dirty="0">
              <a:solidFill>
                <a:schemeClr val="dk1"/>
              </a:solidFill>
            </a:endParaRPr>
          </a:p>
          <a:p>
            <a:pPr marL="457200" indent="-355600">
              <a:spcBef>
                <a:spcPts val="0"/>
              </a:spcBef>
              <a:buSzPts val="2000"/>
              <a:buFont typeface="Arial" panose="020B0604020202020204" pitchFamily="34" charset="0"/>
              <a:buChar char="➔"/>
            </a:pPr>
            <a:r>
              <a:rPr lang="zh-CN" altLang="en-US" dirty="0">
                <a:solidFill>
                  <a:schemeClr val="dk1"/>
                </a:solidFill>
              </a:rPr>
              <a:t>卷积</a:t>
            </a:r>
            <a:r>
              <a:rPr lang="en-US" altLang="zh-CN" dirty="0">
                <a:solidFill>
                  <a:schemeClr val="dk1"/>
                </a:solidFill>
              </a:rPr>
              <a:t>&amp;</a:t>
            </a:r>
            <a:r>
              <a:rPr lang="zh-CN" altLang="en-US" dirty="0">
                <a:solidFill>
                  <a:schemeClr val="dk1"/>
                </a:solidFill>
              </a:rPr>
              <a:t>池化</a:t>
            </a:r>
            <a:r>
              <a:rPr lang="en-US" altLang="zh-CN" dirty="0">
                <a:solidFill>
                  <a:schemeClr val="dk1"/>
                </a:solidFill>
              </a:rPr>
              <a:t>&amp;</a:t>
            </a:r>
            <a:r>
              <a:rPr lang="zh-CN" altLang="en-US" dirty="0">
                <a:solidFill>
                  <a:schemeClr val="dk1"/>
                </a:solidFill>
              </a:rPr>
              <a:t>上池化</a:t>
            </a:r>
            <a:endParaRPr lang="en-US" dirty="0"/>
          </a:p>
        </p:txBody>
      </p:sp>
    </p:spTree>
    <p:extLst>
      <p:ext uri="{BB962C8B-B14F-4D97-AF65-F5344CB8AC3E}">
        <p14:creationId xmlns:p14="http://schemas.microsoft.com/office/powerpoint/2010/main" val="12536896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28</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数据处理与增强</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149" name="Google Shape;713;p52">
            <a:extLst>
              <a:ext uri="{FF2B5EF4-FFF2-40B4-BE49-F238E27FC236}">
                <a16:creationId xmlns:a16="http://schemas.microsoft.com/office/drawing/2014/main" id="{D927CE8E-9428-1B43-9A15-FDE2C4045D7F}"/>
              </a:ext>
            </a:extLst>
          </p:cNvPr>
          <p:cNvSpPr txBox="1">
            <a:spLocks/>
          </p:cNvSpPr>
          <p:nvPr/>
        </p:nvSpPr>
        <p:spPr>
          <a:xfrm>
            <a:off x="715331" y="1366271"/>
            <a:ext cx="3425400" cy="32310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01600" indent="0">
              <a:spcBef>
                <a:spcPts val="600"/>
              </a:spcBef>
              <a:buSzPts val="2000"/>
              <a:buNone/>
            </a:pPr>
            <a:r>
              <a:rPr lang="zh-CN" altLang="en-US" dirty="0"/>
              <a:t>处理</a:t>
            </a:r>
            <a:endParaRPr lang="en-US" dirty="0"/>
          </a:p>
          <a:p>
            <a:pPr marL="457200" indent="-355600">
              <a:spcBef>
                <a:spcPts val="600"/>
              </a:spcBef>
              <a:buSzPts val="2000"/>
              <a:buFont typeface="Arial" panose="020B0604020202020204" pitchFamily="34" charset="0"/>
              <a:buChar char="➔"/>
            </a:pPr>
            <a:r>
              <a:rPr lang="zh-CN" altLang="en-US" dirty="0"/>
              <a:t>收缩到大致相同的边数</a:t>
            </a:r>
            <a:endParaRPr lang="en-US" dirty="0"/>
          </a:p>
        </p:txBody>
      </p:sp>
      <p:sp>
        <p:nvSpPr>
          <p:cNvPr id="150" name="Google Shape;715;p52">
            <a:extLst>
              <a:ext uri="{FF2B5EF4-FFF2-40B4-BE49-F238E27FC236}">
                <a16:creationId xmlns:a16="http://schemas.microsoft.com/office/drawing/2014/main" id="{56776FF7-C406-D84B-A005-644B2529DDF0}"/>
              </a:ext>
            </a:extLst>
          </p:cNvPr>
          <p:cNvSpPr txBox="1">
            <a:spLocks/>
          </p:cNvSpPr>
          <p:nvPr/>
        </p:nvSpPr>
        <p:spPr>
          <a:xfrm>
            <a:off x="4882187" y="1158895"/>
            <a:ext cx="3425400" cy="3231000"/>
          </a:xfrm>
          <a:prstGeom prst="rect">
            <a:avLst/>
          </a:prstGeom>
        </p:spPr>
        <p:txBody>
          <a:bodyPr spcFirstLastPara="1" wrap="square" lIns="91425" tIns="91425" rIns="91425" bIns="91425"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01600" indent="0">
              <a:spcBef>
                <a:spcPts val="600"/>
              </a:spcBef>
              <a:buSzPts val="2000"/>
              <a:buNone/>
            </a:pPr>
            <a:r>
              <a:rPr lang="zh-CN" altLang="en-US" dirty="0">
                <a:solidFill>
                  <a:schemeClr val="dk1"/>
                </a:solidFill>
              </a:rPr>
              <a:t>增强</a:t>
            </a:r>
            <a:endParaRPr lang="en-US" dirty="0">
              <a:solidFill>
                <a:schemeClr val="dk1"/>
              </a:solidFill>
            </a:endParaRPr>
          </a:p>
          <a:p>
            <a:pPr marL="457200" indent="-355600">
              <a:spcBef>
                <a:spcPts val="600"/>
              </a:spcBef>
              <a:buSzPts val="2000"/>
              <a:buFont typeface="Arial" panose="020B0604020202020204" pitchFamily="34" charset="0"/>
              <a:buChar char="➔"/>
            </a:pPr>
            <a:r>
              <a:rPr lang="zh-CN" altLang="en-US" dirty="0">
                <a:solidFill>
                  <a:schemeClr val="dk1"/>
                </a:solidFill>
              </a:rPr>
              <a:t>各向异性放缩</a:t>
            </a:r>
            <a:endParaRPr lang="en-US" altLang="zh-CN" dirty="0">
              <a:solidFill>
                <a:schemeClr val="dk1"/>
              </a:solidFill>
            </a:endParaRPr>
          </a:p>
          <a:p>
            <a:pPr marL="457200" indent="-355600">
              <a:spcBef>
                <a:spcPts val="600"/>
              </a:spcBef>
              <a:buSzPts val="2000"/>
              <a:buFont typeface="Arial" panose="020B0604020202020204" pitchFamily="34" charset="0"/>
              <a:buChar char="➔"/>
            </a:pPr>
            <a:r>
              <a:rPr lang="zh-CN" altLang="en-US" dirty="0">
                <a:solidFill>
                  <a:schemeClr val="dk1"/>
                </a:solidFill>
              </a:rPr>
              <a:t>顶点扰动</a:t>
            </a:r>
            <a:endParaRPr lang="en-US" altLang="zh-CN" dirty="0">
              <a:solidFill>
                <a:schemeClr val="dk1"/>
              </a:solidFill>
            </a:endParaRPr>
          </a:p>
          <a:p>
            <a:pPr marL="457200" indent="-355600">
              <a:spcBef>
                <a:spcPts val="600"/>
              </a:spcBef>
              <a:buSzPts val="2000"/>
              <a:buFont typeface="Arial" panose="020B0604020202020204" pitchFamily="34" charset="0"/>
              <a:buChar char="➔"/>
            </a:pPr>
            <a:r>
              <a:rPr lang="zh-CN" altLang="en-US" dirty="0">
                <a:solidFill>
                  <a:schemeClr val="dk1"/>
                </a:solidFill>
              </a:rPr>
              <a:t>边翻转</a:t>
            </a:r>
            <a:endParaRPr lang="en-US" altLang="zh-CN" dirty="0">
              <a:solidFill>
                <a:schemeClr val="dk1"/>
              </a:solidFill>
            </a:endParaRPr>
          </a:p>
          <a:p>
            <a:pPr marL="457200" indent="-355600">
              <a:spcBef>
                <a:spcPts val="600"/>
              </a:spcBef>
              <a:buSzPts val="2000"/>
              <a:buFont typeface="Arial" panose="020B0604020202020204" pitchFamily="34" charset="0"/>
              <a:buChar char="➔"/>
            </a:pPr>
            <a:r>
              <a:rPr lang="zh-CN" altLang="en-US" dirty="0">
                <a:solidFill>
                  <a:schemeClr val="dk1"/>
                </a:solidFill>
              </a:rPr>
              <a:t>随机边收缩</a:t>
            </a:r>
            <a:endParaRPr lang="en-US" dirty="0"/>
          </a:p>
        </p:txBody>
      </p:sp>
    </p:spTree>
    <p:extLst>
      <p:ext uri="{BB962C8B-B14F-4D97-AF65-F5344CB8AC3E}">
        <p14:creationId xmlns:p14="http://schemas.microsoft.com/office/powerpoint/2010/main" val="3034390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29</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立方体分类</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31" name="Google Shape;764;p56">
            <a:extLst>
              <a:ext uri="{FF2B5EF4-FFF2-40B4-BE49-F238E27FC236}">
                <a16:creationId xmlns:a16="http://schemas.microsoft.com/office/drawing/2014/main" id="{EDF3B934-2959-EE4A-AF32-217A332D3E77}"/>
              </a:ext>
            </a:extLst>
          </p:cNvPr>
          <p:cNvPicPr preferRelativeResize="0"/>
          <p:nvPr/>
        </p:nvPicPr>
        <p:blipFill rotWithShape="1">
          <a:blip r:embed="rId3">
            <a:alphaModFix/>
          </a:blip>
          <a:srcRect t="13583" b="7352"/>
          <a:stretch/>
        </p:blipFill>
        <p:spPr>
          <a:xfrm>
            <a:off x="885216" y="1233515"/>
            <a:ext cx="6788719" cy="1537872"/>
          </a:xfrm>
          <a:prstGeom prst="rect">
            <a:avLst/>
          </a:prstGeom>
          <a:noFill/>
          <a:ln>
            <a:noFill/>
          </a:ln>
        </p:spPr>
      </p:pic>
      <p:pic>
        <p:nvPicPr>
          <p:cNvPr id="32" name="Google Shape;766;p56">
            <a:extLst>
              <a:ext uri="{FF2B5EF4-FFF2-40B4-BE49-F238E27FC236}">
                <a16:creationId xmlns:a16="http://schemas.microsoft.com/office/drawing/2014/main" id="{09689099-B7F4-D442-AF4C-E5EBFAC28E11}"/>
              </a:ext>
            </a:extLst>
          </p:cNvPr>
          <p:cNvPicPr preferRelativeResize="0"/>
          <p:nvPr/>
        </p:nvPicPr>
        <p:blipFill rotWithShape="1">
          <a:blip r:embed="rId4">
            <a:alphaModFix/>
          </a:blip>
          <a:srcRect t="14226" b="6690"/>
          <a:stretch/>
        </p:blipFill>
        <p:spPr>
          <a:xfrm>
            <a:off x="885217" y="2935323"/>
            <a:ext cx="7019819" cy="1537872"/>
          </a:xfrm>
          <a:prstGeom prst="rect">
            <a:avLst/>
          </a:prstGeom>
          <a:noFill/>
          <a:ln>
            <a:noFill/>
          </a:ln>
        </p:spPr>
      </p:pic>
    </p:spTree>
    <p:extLst>
      <p:ext uri="{BB962C8B-B14F-4D97-AF65-F5344CB8AC3E}">
        <p14:creationId xmlns:p14="http://schemas.microsoft.com/office/powerpoint/2010/main" val="659804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a:extLst>
              <a:ext uri="{FF2B5EF4-FFF2-40B4-BE49-F238E27FC236}">
                <a16:creationId xmlns:a16="http://schemas.microsoft.com/office/drawing/2014/main" id="{3B99D518-37C3-445B-B22D-F55631C95B04}"/>
              </a:ext>
            </a:extLst>
          </p:cNvPr>
          <p:cNvSpPr/>
          <p:nvPr/>
        </p:nvSpPr>
        <p:spPr>
          <a:xfrm>
            <a:off x="4260253" y="3819887"/>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60" name="椭圆 59">
            <a:extLst>
              <a:ext uri="{FF2B5EF4-FFF2-40B4-BE49-F238E27FC236}">
                <a16:creationId xmlns:a16="http://schemas.microsoft.com/office/drawing/2014/main" id="{6631A8A2-21AD-4E01-A4D3-B326664ADEED}"/>
              </a:ext>
            </a:extLst>
          </p:cNvPr>
          <p:cNvSpPr/>
          <p:nvPr/>
        </p:nvSpPr>
        <p:spPr>
          <a:xfrm>
            <a:off x="4260253" y="3036194"/>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9" name="椭圆 58">
            <a:extLst>
              <a:ext uri="{FF2B5EF4-FFF2-40B4-BE49-F238E27FC236}">
                <a16:creationId xmlns:a16="http://schemas.microsoft.com/office/drawing/2014/main" id="{E93401EC-3550-4E08-9434-E25A86C69840}"/>
              </a:ext>
            </a:extLst>
          </p:cNvPr>
          <p:cNvSpPr/>
          <p:nvPr/>
        </p:nvSpPr>
        <p:spPr>
          <a:xfrm>
            <a:off x="4260253" y="2237261"/>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7" name="椭圆 56">
            <a:extLst>
              <a:ext uri="{FF2B5EF4-FFF2-40B4-BE49-F238E27FC236}">
                <a16:creationId xmlns:a16="http://schemas.microsoft.com/office/drawing/2014/main" id="{A6773B12-398B-4625-BC2C-7412E8C1DFC5}"/>
              </a:ext>
            </a:extLst>
          </p:cNvPr>
          <p:cNvSpPr/>
          <p:nvPr/>
        </p:nvSpPr>
        <p:spPr>
          <a:xfrm>
            <a:off x="4260253" y="144617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2" name="椭圆 51">
            <a:extLst>
              <a:ext uri="{FF2B5EF4-FFF2-40B4-BE49-F238E27FC236}">
                <a16:creationId xmlns:a16="http://schemas.microsoft.com/office/drawing/2014/main" id="{76239B02-01D2-4D47-AB86-DB38161CC9C6}"/>
              </a:ext>
            </a:extLst>
          </p:cNvPr>
          <p:cNvSpPr/>
          <p:nvPr/>
        </p:nvSpPr>
        <p:spPr>
          <a:xfrm>
            <a:off x="4260253" y="644363"/>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nvGrpSpPr>
          <p:cNvPr id="44" name="组合 43"/>
          <p:cNvGrpSpPr/>
          <p:nvPr/>
        </p:nvGrpSpPr>
        <p:grpSpPr>
          <a:xfrm>
            <a:off x="4340355" y="600519"/>
            <a:ext cx="3155312" cy="639364"/>
            <a:chOff x="4125739" y="662232"/>
            <a:chExt cx="3155312" cy="639364"/>
          </a:xfrm>
        </p:grpSpPr>
        <p:sp>
          <p:nvSpPr>
            <p:cNvPr id="30" name="TextBox 37"/>
            <p:cNvSpPr txBox="1"/>
            <p:nvPr/>
          </p:nvSpPr>
          <p:spPr>
            <a:xfrm>
              <a:off x="4125739" y="770681"/>
              <a:ext cx="491962" cy="530915"/>
            </a:xfrm>
            <a:prstGeom prst="rect">
              <a:avLst/>
            </a:prstGeom>
            <a:noFill/>
          </p:spPr>
          <p:txBody>
            <a:bodyPr wrap="none" anchor="ctr">
              <a:noAutofit/>
            </a:bodyPr>
            <a:lstStyle/>
            <a:p>
              <a:pPr algn="ctr"/>
              <a:r>
                <a:rPr lang="en-US" altLang="zh-CN" sz="2400" b="1" dirty="0">
                  <a:solidFill>
                    <a:schemeClr val="bg1"/>
                  </a:solidFill>
                  <a:cs typeface="+mn-ea"/>
                  <a:sym typeface="+mn-lt"/>
                </a:rPr>
                <a:t>01</a:t>
              </a:r>
            </a:p>
          </p:txBody>
        </p:sp>
        <p:sp>
          <p:nvSpPr>
            <p:cNvPr id="32" name="TextBox 39"/>
            <p:cNvSpPr txBox="1"/>
            <p:nvPr/>
          </p:nvSpPr>
          <p:spPr>
            <a:xfrm>
              <a:off x="4883657" y="662232"/>
              <a:ext cx="2397394" cy="622364"/>
            </a:xfrm>
            <a:prstGeom prst="rect">
              <a:avLst/>
            </a:prstGeom>
            <a:noFill/>
          </p:spPr>
          <p:txBody>
            <a:bodyPr wrap="none" lIns="360000" tIns="0" rIns="0" bIns="0" anchor="b" anchorCtr="0">
              <a:noAutofit/>
            </a:bodyPr>
            <a:lstStyle/>
            <a:p>
              <a:r>
                <a:rPr lang="zh-CN" altLang="en-US" sz="1600" b="1" dirty="0">
                  <a:solidFill>
                    <a:schemeClr val="accent1"/>
                  </a:solidFill>
                  <a:cs typeface="+mn-ea"/>
                  <a:sym typeface="+mn-lt"/>
                </a:rPr>
                <a:t>背景及意义</a:t>
              </a:r>
              <a:endParaRPr lang="en-US" altLang="zh-CN" sz="1600" b="1" dirty="0">
                <a:solidFill>
                  <a:schemeClr val="accent1"/>
                </a:solidFill>
                <a:cs typeface="+mn-ea"/>
                <a:sym typeface="+mn-lt"/>
              </a:endParaRPr>
            </a:p>
            <a:p>
              <a:r>
                <a:rPr lang="en-US" altLang="zh-CN" sz="1200" b="1" dirty="0">
                  <a:solidFill>
                    <a:schemeClr val="accent1"/>
                  </a:solidFill>
                  <a:cs typeface="+mn-ea"/>
                  <a:sym typeface="+mn-lt"/>
                </a:rPr>
                <a:t>(Background &amp;Significance)</a:t>
              </a:r>
              <a:endParaRPr lang="zh-CN" altLang="en-US" sz="1200" b="1" dirty="0">
                <a:solidFill>
                  <a:schemeClr val="accent1"/>
                </a:solidFill>
                <a:cs typeface="+mn-ea"/>
                <a:sym typeface="+mn-lt"/>
              </a:endParaRPr>
            </a:p>
          </p:txBody>
        </p:sp>
      </p:grpSp>
      <p:grpSp>
        <p:nvGrpSpPr>
          <p:cNvPr id="45" name="组合 44"/>
          <p:cNvGrpSpPr/>
          <p:nvPr/>
        </p:nvGrpSpPr>
        <p:grpSpPr>
          <a:xfrm>
            <a:off x="4316911" y="1279155"/>
            <a:ext cx="3291414" cy="881388"/>
            <a:chOff x="4102295" y="1455168"/>
            <a:chExt cx="3291414" cy="881388"/>
          </a:xfrm>
        </p:grpSpPr>
        <p:sp>
          <p:nvSpPr>
            <p:cNvPr id="26" name="TextBox 42"/>
            <p:cNvSpPr txBox="1"/>
            <p:nvPr/>
          </p:nvSpPr>
          <p:spPr>
            <a:xfrm>
              <a:off x="4102295" y="1574240"/>
              <a:ext cx="538850" cy="715477"/>
            </a:xfrm>
            <a:prstGeom prst="rect">
              <a:avLst/>
            </a:prstGeom>
            <a:noFill/>
          </p:spPr>
          <p:txBody>
            <a:bodyPr wrap="none" anchor="ctr">
              <a:noAutofit/>
            </a:bodyPr>
            <a:lstStyle/>
            <a:p>
              <a:pPr algn="ctr"/>
              <a:r>
                <a:rPr lang="en-US" altLang="zh-CN" sz="2400" b="1" dirty="0">
                  <a:solidFill>
                    <a:schemeClr val="bg1"/>
                  </a:solidFill>
                  <a:cs typeface="+mn-ea"/>
                  <a:sym typeface="+mn-lt"/>
                </a:rPr>
                <a:t>02</a:t>
              </a:r>
            </a:p>
          </p:txBody>
        </p:sp>
        <p:sp>
          <p:nvSpPr>
            <p:cNvPr id="28" name="TextBox 44"/>
            <p:cNvSpPr txBox="1"/>
            <p:nvPr/>
          </p:nvSpPr>
          <p:spPr>
            <a:xfrm>
              <a:off x="4883657" y="1455168"/>
              <a:ext cx="2510052" cy="881388"/>
            </a:xfrm>
            <a:prstGeom prst="rect">
              <a:avLst/>
            </a:prstGeom>
            <a:noFill/>
          </p:spPr>
          <p:txBody>
            <a:bodyPr wrap="none" lIns="360000" tIns="0" rIns="0" bIns="0" anchor="b" anchorCtr="0">
              <a:noAutofit/>
            </a:bodyPr>
            <a:lstStyle/>
            <a:p>
              <a:r>
                <a:rPr lang="zh-CN" altLang="en-US" sz="1600" b="1" dirty="0">
                  <a:solidFill>
                    <a:schemeClr val="accent2"/>
                  </a:solidFill>
                  <a:cs typeface="+mn-ea"/>
                  <a:sym typeface="+mn-lt"/>
                </a:rPr>
                <a:t>研究思路与方法</a:t>
              </a:r>
              <a:endParaRPr lang="en-US" altLang="zh-CN" sz="1600" b="1" dirty="0">
                <a:solidFill>
                  <a:schemeClr val="accent2"/>
                </a:solidFill>
                <a:cs typeface="+mn-ea"/>
                <a:sym typeface="+mn-lt"/>
              </a:endParaRPr>
            </a:p>
            <a:p>
              <a:r>
                <a:rPr lang="en-US" altLang="zh-CN" sz="1200" b="1" dirty="0">
                  <a:solidFill>
                    <a:schemeClr val="accent2"/>
                  </a:solidFill>
                  <a:cs typeface="+mn-ea"/>
                  <a:sym typeface="+mn-lt"/>
                </a:rPr>
                <a:t>(Research Thoughts and Methods)</a:t>
              </a:r>
              <a:br>
                <a:rPr lang="en-US" altLang="zh-CN" sz="1200" b="1" dirty="0">
                  <a:solidFill>
                    <a:schemeClr val="accent2"/>
                  </a:solidFill>
                  <a:cs typeface="+mn-ea"/>
                  <a:sym typeface="+mn-lt"/>
                </a:rPr>
              </a:br>
              <a:endParaRPr lang="zh-CN" altLang="en-US" sz="1200" b="1" dirty="0">
                <a:solidFill>
                  <a:schemeClr val="accent2"/>
                </a:solidFill>
                <a:cs typeface="+mn-ea"/>
                <a:sym typeface="+mn-lt"/>
              </a:endParaRPr>
            </a:p>
          </p:txBody>
        </p:sp>
      </p:grpSp>
      <p:grpSp>
        <p:nvGrpSpPr>
          <p:cNvPr id="46" name="组合 45"/>
          <p:cNvGrpSpPr/>
          <p:nvPr/>
        </p:nvGrpSpPr>
        <p:grpSpPr>
          <a:xfrm>
            <a:off x="4311501" y="2174907"/>
            <a:ext cx="3758702" cy="632157"/>
            <a:chOff x="4096885" y="2373780"/>
            <a:chExt cx="3758702" cy="632157"/>
          </a:xfrm>
        </p:grpSpPr>
        <p:sp>
          <p:nvSpPr>
            <p:cNvPr id="22" name="TextBox 47"/>
            <p:cNvSpPr txBox="1"/>
            <p:nvPr/>
          </p:nvSpPr>
          <p:spPr>
            <a:xfrm>
              <a:off x="4096885" y="2475022"/>
              <a:ext cx="549670" cy="530915"/>
            </a:xfrm>
            <a:prstGeom prst="rect">
              <a:avLst/>
            </a:prstGeom>
            <a:noFill/>
          </p:spPr>
          <p:txBody>
            <a:bodyPr wrap="none" anchor="ctr">
              <a:noAutofit/>
            </a:bodyPr>
            <a:lstStyle/>
            <a:p>
              <a:pPr algn="ctr"/>
              <a:r>
                <a:rPr lang="en-US" altLang="zh-CN" sz="2400" b="1" dirty="0">
                  <a:solidFill>
                    <a:schemeClr val="bg1"/>
                  </a:solidFill>
                  <a:cs typeface="+mn-ea"/>
                  <a:sym typeface="+mn-lt"/>
                </a:rPr>
                <a:t>03</a:t>
              </a:r>
            </a:p>
          </p:txBody>
        </p:sp>
        <p:sp>
          <p:nvSpPr>
            <p:cNvPr id="24" name="TextBox 49"/>
            <p:cNvSpPr txBox="1"/>
            <p:nvPr/>
          </p:nvSpPr>
          <p:spPr>
            <a:xfrm>
              <a:off x="4883657" y="2373780"/>
              <a:ext cx="2971930" cy="597735"/>
            </a:xfrm>
            <a:prstGeom prst="rect">
              <a:avLst/>
            </a:prstGeom>
            <a:noFill/>
          </p:spPr>
          <p:txBody>
            <a:bodyPr wrap="none" lIns="360000" tIns="0" rIns="0" bIns="0" anchor="b" anchorCtr="0">
              <a:noAutofit/>
            </a:bodyPr>
            <a:lstStyle/>
            <a:p>
              <a:r>
                <a:rPr lang="zh-CN" altLang="en-US" sz="1600" b="1" dirty="0">
                  <a:solidFill>
                    <a:schemeClr val="accent4"/>
                  </a:solidFill>
                  <a:cs typeface="+mn-ea"/>
                  <a:sym typeface="+mn-lt"/>
                </a:rPr>
                <a:t>关键技术与实现难点</a:t>
              </a:r>
              <a:endParaRPr lang="en-US" altLang="zh-CN" sz="1600" b="1" dirty="0">
                <a:solidFill>
                  <a:schemeClr val="accent4"/>
                </a:solidFill>
                <a:cs typeface="+mn-ea"/>
                <a:sym typeface="+mn-lt"/>
              </a:endParaRPr>
            </a:p>
            <a:p>
              <a:r>
                <a:rPr lang="en-US" altLang="zh-CN" sz="1200" b="1" dirty="0">
                  <a:solidFill>
                    <a:schemeClr val="accent4"/>
                  </a:solidFill>
                  <a:cs typeface="+mn-ea"/>
                  <a:sym typeface="+mn-lt"/>
                </a:rPr>
                <a:t>( Tackling in Key Technologies)</a:t>
              </a:r>
              <a:endParaRPr lang="zh-CN" altLang="en-US" sz="1200" b="1" dirty="0">
                <a:solidFill>
                  <a:schemeClr val="accent4"/>
                </a:solidFill>
                <a:cs typeface="+mn-ea"/>
                <a:sym typeface="+mn-lt"/>
              </a:endParaRPr>
            </a:p>
          </p:txBody>
        </p:sp>
      </p:grpSp>
      <p:grpSp>
        <p:nvGrpSpPr>
          <p:cNvPr id="47" name="组合 46"/>
          <p:cNvGrpSpPr/>
          <p:nvPr/>
        </p:nvGrpSpPr>
        <p:grpSpPr>
          <a:xfrm>
            <a:off x="4296276" y="3003749"/>
            <a:ext cx="3773927" cy="608856"/>
            <a:chOff x="4081660" y="3240722"/>
            <a:chExt cx="3773927" cy="608856"/>
          </a:xfrm>
        </p:grpSpPr>
        <p:sp>
          <p:nvSpPr>
            <p:cNvPr id="18" name="TextBox 52"/>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cs typeface="+mn-ea"/>
                  <a:sym typeface="+mn-lt"/>
                </a:rPr>
                <a:t>04</a:t>
              </a:r>
            </a:p>
          </p:txBody>
        </p:sp>
        <p:sp>
          <p:nvSpPr>
            <p:cNvPr id="20" name="TextBox 54"/>
            <p:cNvSpPr txBox="1"/>
            <p:nvPr/>
          </p:nvSpPr>
          <p:spPr>
            <a:xfrm>
              <a:off x="4883655" y="3240722"/>
              <a:ext cx="2971932" cy="595976"/>
            </a:xfrm>
            <a:prstGeom prst="rect">
              <a:avLst/>
            </a:prstGeom>
            <a:noFill/>
          </p:spPr>
          <p:txBody>
            <a:bodyPr wrap="none" lIns="360000" tIns="0" rIns="0" bIns="0" anchor="b" anchorCtr="0">
              <a:noAutofit/>
            </a:bodyPr>
            <a:lstStyle/>
            <a:p>
              <a:r>
                <a:rPr lang="zh-CN" altLang="en-US" sz="1600" b="1" dirty="0">
                  <a:solidFill>
                    <a:schemeClr val="accent5"/>
                  </a:solidFill>
                  <a:cs typeface="+mn-ea"/>
                  <a:sym typeface="+mn-lt"/>
                </a:rPr>
                <a:t>研究成果与应用</a:t>
              </a:r>
              <a:endParaRPr lang="en-US" altLang="zh-CN" sz="1600" b="1" dirty="0">
                <a:solidFill>
                  <a:schemeClr val="accent5"/>
                </a:solidFill>
                <a:cs typeface="+mn-ea"/>
                <a:sym typeface="+mn-lt"/>
              </a:endParaRPr>
            </a:p>
            <a:p>
              <a:r>
                <a:rPr lang="en-US" altLang="zh-CN" sz="1200" b="1" dirty="0">
                  <a:solidFill>
                    <a:schemeClr val="accent5"/>
                  </a:solidFill>
                  <a:cs typeface="+mn-ea"/>
                  <a:sym typeface="+mn-lt"/>
                </a:rPr>
                <a:t>(Achievement &amp;Application)</a:t>
              </a:r>
              <a:endParaRPr lang="zh-CN" altLang="en-US" sz="1200" b="1" dirty="0">
                <a:solidFill>
                  <a:schemeClr val="accent5"/>
                </a:solidFill>
                <a:cs typeface="+mn-ea"/>
                <a:sym typeface="+mn-lt"/>
              </a:endParaRPr>
            </a:p>
          </p:txBody>
        </p:sp>
      </p:grpSp>
      <p:grpSp>
        <p:nvGrpSpPr>
          <p:cNvPr id="48" name="组合 47"/>
          <p:cNvGrpSpPr/>
          <p:nvPr/>
        </p:nvGrpSpPr>
        <p:grpSpPr>
          <a:xfrm>
            <a:off x="4296276" y="3851335"/>
            <a:ext cx="3773925" cy="536525"/>
            <a:chOff x="4081660" y="4141648"/>
            <a:chExt cx="3773925" cy="536525"/>
          </a:xfrm>
        </p:grpSpPr>
        <p:sp>
          <p:nvSpPr>
            <p:cNvPr id="14" name="TextBox 57"/>
            <p:cNvSpPr txBox="1"/>
            <p:nvPr/>
          </p:nvSpPr>
          <p:spPr>
            <a:xfrm>
              <a:off x="4081660" y="4147008"/>
              <a:ext cx="552074" cy="530915"/>
            </a:xfrm>
            <a:prstGeom prst="rect">
              <a:avLst/>
            </a:prstGeom>
            <a:noFill/>
          </p:spPr>
          <p:txBody>
            <a:bodyPr wrap="none" anchor="ctr">
              <a:noAutofit/>
            </a:bodyPr>
            <a:lstStyle/>
            <a:p>
              <a:pPr algn="ctr"/>
              <a:r>
                <a:rPr lang="en-US" altLang="zh-CN" sz="2400" b="1" dirty="0">
                  <a:solidFill>
                    <a:schemeClr val="bg1"/>
                  </a:solidFill>
                  <a:cs typeface="+mn-ea"/>
                  <a:sym typeface="+mn-lt"/>
                </a:rPr>
                <a:t>05</a:t>
              </a:r>
            </a:p>
          </p:txBody>
        </p:sp>
        <p:sp>
          <p:nvSpPr>
            <p:cNvPr id="16" name="TextBox 59"/>
            <p:cNvSpPr txBox="1"/>
            <p:nvPr/>
          </p:nvSpPr>
          <p:spPr>
            <a:xfrm>
              <a:off x="4883655" y="4141648"/>
              <a:ext cx="2971930" cy="536525"/>
            </a:xfrm>
            <a:prstGeom prst="rect">
              <a:avLst/>
            </a:prstGeom>
            <a:noFill/>
          </p:spPr>
          <p:txBody>
            <a:bodyPr wrap="none" lIns="360000" tIns="0" rIns="0" bIns="0" anchor="b" anchorCtr="0">
              <a:noAutofit/>
            </a:bodyPr>
            <a:lstStyle/>
            <a:p>
              <a:r>
                <a:rPr lang="zh-CN" altLang="en-US" sz="1600" b="1" dirty="0">
                  <a:solidFill>
                    <a:schemeClr val="accent6"/>
                  </a:solidFill>
                  <a:cs typeface="+mn-ea"/>
                  <a:sym typeface="+mn-lt"/>
                </a:rPr>
                <a:t>论文总结</a:t>
              </a:r>
              <a:endParaRPr lang="en-US" altLang="zh-CN" sz="1600" b="1" dirty="0">
                <a:solidFill>
                  <a:schemeClr val="accent6"/>
                </a:solidFill>
                <a:cs typeface="+mn-ea"/>
                <a:sym typeface="+mn-lt"/>
              </a:endParaRPr>
            </a:p>
            <a:p>
              <a:r>
                <a:rPr lang="en-US" altLang="zh-CN" sz="1200" b="1" dirty="0">
                  <a:solidFill>
                    <a:schemeClr val="accent6"/>
                  </a:solidFill>
                  <a:cs typeface="+mn-ea"/>
                  <a:sym typeface="+mn-lt"/>
                </a:rPr>
                <a:t>(Summary)</a:t>
              </a:r>
              <a:endParaRPr lang="zh-CN" altLang="en-US" sz="1200" b="1" dirty="0">
                <a:solidFill>
                  <a:schemeClr val="accent6"/>
                </a:solidFill>
                <a:cs typeface="+mn-ea"/>
                <a:sym typeface="+mn-lt"/>
              </a:endParaRPr>
            </a:p>
          </p:txBody>
        </p:sp>
      </p:gr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a:blip r:embed="rId3">
            <a:duotone>
              <a:prstClr val="black"/>
              <a:schemeClr val="accent4">
                <a:tint val="45000"/>
                <a:satMod val="400000"/>
              </a:schemeClr>
            </a:duotone>
          </a:blip>
          <a:stretch>
            <a:fillRect/>
          </a:stretch>
        </p:blipFill>
        <p:spPr>
          <a:xfrm rot="10800000">
            <a:off x="-379095" y="-248602"/>
            <a:ext cx="4018121" cy="3860006"/>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1827074" y="2640921"/>
            <a:ext cx="1515597" cy="969496"/>
          </a:xfrm>
          <a:prstGeom prst="rect">
            <a:avLst/>
          </a:prstGeom>
          <a:noFill/>
        </p:spPr>
        <p:txBody>
          <a:bodyPr wrap="square" rtlCol="0">
            <a:spAutoFit/>
          </a:bodyPr>
          <a:lstStyle/>
          <a:p>
            <a:pPr algn="ctr"/>
            <a:r>
              <a:rPr lang="zh-CN" altLang="en-US" sz="3600" b="1" dirty="0">
                <a:solidFill>
                  <a:schemeClr val="tx1">
                    <a:lumMod val="65000"/>
                    <a:lumOff val="35000"/>
                  </a:schemeClr>
                </a:solidFill>
                <a:cs typeface="+mn-ea"/>
                <a:sym typeface="+mn-lt"/>
              </a:rPr>
              <a:t>目录</a:t>
            </a:r>
          </a:p>
          <a:p>
            <a:pPr algn="ctr"/>
            <a:r>
              <a:rPr lang="en-US" altLang="zh-CN" sz="2100" b="1" dirty="0">
                <a:solidFill>
                  <a:schemeClr val="tx1">
                    <a:lumMod val="65000"/>
                    <a:lumOff val="35000"/>
                  </a:schemeClr>
                </a:solidFill>
                <a:cs typeface="+mn-ea"/>
                <a:sym typeface="+mn-lt"/>
              </a:rPr>
              <a:t>contents</a:t>
            </a:r>
          </a:p>
        </p:txBody>
      </p:sp>
    </p:spTree>
    <p:extLst>
      <p:ext uri="{BB962C8B-B14F-4D97-AF65-F5344CB8AC3E}">
        <p14:creationId xmlns:p14="http://schemas.microsoft.com/office/powerpoint/2010/main" val="1640111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barn(outVertical)">
                                      <p:cBhvr>
                                        <p:cTn id="21" dur="500"/>
                                        <p:tgtEl>
                                          <p:spTgt spid="61"/>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barn(outVertical)">
                                      <p:cBhvr>
                                        <p:cTn id="24" dur="500"/>
                                        <p:tgtEl>
                                          <p:spTgt spid="60"/>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barn(outVertical)">
                                      <p:cBhvr>
                                        <p:cTn id="27" dur="500"/>
                                        <p:tgtEl>
                                          <p:spTgt spid="59"/>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arn(outVertical)">
                                      <p:cBhvr>
                                        <p:cTn id="30" dur="500"/>
                                        <p:tgtEl>
                                          <p:spTgt spid="57"/>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arn(outVertical)">
                                      <p:cBhvr>
                                        <p:cTn id="33" dur="500"/>
                                        <p:tgtEl>
                                          <p:spTgt spid="52"/>
                                        </p:tgtEl>
                                      </p:cBhvr>
                                    </p:animEffect>
                                  </p:childTnLst>
                                </p:cTn>
                              </p:par>
                              <p:par>
                                <p:cTn id="34" presetID="16" presetClass="entr" presetSubtype="37"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arn(outVertical)">
                                      <p:cBhvr>
                                        <p:cTn id="36" dur="500"/>
                                        <p:tgtEl>
                                          <p:spTgt spid="44"/>
                                        </p:tgtEl>
                                      </p:cBhvr>
                                    </p:animEffect>
                                  </p:childTnLst>
                                </p:cTn>
                              </p:par>
                              <p:par>
                                <p:cTn id="37" presetID="16" presetClass="entr" presetSubtype="37"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outVertical)">
                                      <p:cBhvr>
                                        <p:cTn id="39" dur="500"/>
                                        <p:tgtEl>
                                          <p:spTgt spid="45"/>
                                        </p:tgtEl>
                                      </p:cBhvr>
                                    </p:animEffect>
                                  </p:childTnLst>
                                </p:cTn>
                              </p:par>
                              <p:par>
                                <p:cTn id="40" presetID="16" presetClass="entr" presetSubtype="37"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outVertical)">
                                      <p:cBhvr>
                                        <p:cTn id="42" dur="500"/>
                                        <p:tgtEl>
                                          <p:spTgt spid="46"/>
                                        </p:tgtEl>
                                      </p:cBhvr>
                                    </p:animEffect>
                                  </p:childTnLst>
                                </p:cTn>
                              </p:par>
                              <p:par>
                                <p:cTn id="43" presetID="16" presetClass="entr" presetSubtype="37"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barn(outVertical)">
                                      <p:cBhvr>
                                        <p:cTn id="45" dur="500"/>
                                        <p:tgtEl>
                                          <p:spTgt spid="47"/>
                                        </p:tgtEl>
                                      </p:cBhvr>
                                    </p:animEffect>
                                  </p:childTnLst>
                                </p:cTn>
                              </p:par>
                              <p:par>
                                <p:cTn id="46" presetID="16" presetClass="entr" presetSubtype="37"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barn(outVertical)">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59" grpId="0" animBg="1"/>
      <p:bldP spid="57" grpId="0" animBg="1"/>
      <p:bldP spid="52" grpId="0" animBg="1"/>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30</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立方体分类</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2" name="Google Shape;765;p56">
            <a:extLst>
              <a:ext uri="{FF2B5EF4-FFF2-40B4-BE49-F238E27FC236}">
                <a16:creationId xmlns:a16="http://schemas.microsoft.com/office/drawing/2014/main" id="{B4088842-3D68-7F45-B038-1D306DF5A9DD}"/>
              </a:ext>
            </a:extLst>
          </p:cNvPr>
          <p:cNvPicPr preferRelativeResize="0"/>
          <p:nvPr/>
        </p:nvPicPr>
        <p:blipFill rotWithShape="1">
          <a:blip r:embed="rId3">
            <a:alphaModFix/>
          </a:blip>
          <a:srcRect t="13560" b="6668"/>
          <a:stretch/>
        </p:blipFill>
        <p:spPr>
          <a:xfrm>
            <a:off x="911416" y="1277990"/>
            <a:ext cx="6857994" cy="1325880"/>
          </a:xfrm>
          <a:prstGeom prst="rect">
            <a:avLst/>
          </a:prstGeom>
          <a:noFill/>
          <a:ln>
            <a:noFill/>
          </a:ln>
        </p:spPr>
      </p:pic>
      <p:pic>
        <p:nvPicPr>
          <p:cNvPr id="23" name="Google Shape;767;p56">
            <a:extLst>
              <a:ext uri="{FF2B5EF4-FFF2-40B4-BE49-F238E27FC236}">
                <a16:creationId xmlns:a16="http://schemas.microsoft.com/office/drawing/2014/main" id="{4454A4FF-70B8-0B46-9F85-307BA9B3AB54}"/>
              </a:ext>
            </a:extLst>
          </p:cNvPr>
          <p:cNvPicPr preferRelativeResize="0"/>
          <p:nvPr/>
        </p:nvPicPr>
        <p:blipFill rotWithShape="1">
          <a:blip r:embed="rId4">
            <a:alphaModFix/>
          </a:blip>
          <a:srcRect t="11821" b="8407"/>
          <a:stretch/>
        </p:blipFill>
        <p:spPr>
          <a:xfrm>
            <a:off x="899405" y="2971858"/>
            <a:ext cx="6857994" cy="1325880"/>
          </a:xfrm>
          <a:prstGeom prst="rect">
            <a:avLst/>
          </a:prstGeom>
          <a:noFill/>
          <a:ln>
            <a:noFill/>
          </a:ln>
        </p:spPr>
      </p:pic>
    </p:spTree>
    <p:extLst>
      <p:ext uri="{BB962C8B-B14F-4D97-AF65-F5344CB8AC3E}">
        <p14:creationId xmlns:p14="http://schemas.microsoft.com/office/powerpoint/2010/main" val="65366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31</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立方体分类</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graphicFrame>
        <p:nvGraphicFramePr>
          <p:cNvPr id="22" name="Google Shape;757;p55">
            <a:extLst>
              <a:ext uri="{FF2B5EF4-FFF2-40B4-BE49-F238E27FC236}">
                <a16:creationId xmlns:a16="http://schemas.microsoft.com/office/drawing/2014/main" id="{B561635A-A11D-304C-9587-472813AE3CC5}"/>
              </a:ext>
            </a:extLst>
          </p:cNvPr>
          <p:cNvGraphicFramePr/>
          <p:nvPr>
            <p:extLst>
              <p:ext uri="{D42A27DB-BD31-4B8C-83A1-F6EECF244321}">
                <p14:modId xmlns:p14="http://schemas.microsoft.com/office/powerpoint/2010/main" val="3842872122"/>
              </p:ext>
            </p:extLst>
          </p:nvPr>
        </p:nvGraphicFramePr>
        <p:xfrm>
          <a:off x="2346900" y="1665350"/>
          <a:ext cx="4450200" cy="1958625"/>
        </p:xfrm>
        <a:graphic>
          <a:graphicData uri="http://schemas.openxmlformats.org/drawingml/2006/table">
            <a:tbl>
              <a:tblPr>
                <a:noFill/>
              </a:tblPr>
              <a:tblGrid>
                <a:gridCol w="1483400">
                  <a:extLst>
                    <a:ext uri="{9D8B030D-6E8A-4147-A177-3AD203B41FA5}">
                      <a16:colId xmlns:a16="http://schemas.microsoft.com/office/drawing/2014/main" val="20000"/>
                    </a:ext>
                  </a:extLst>
                </a:gridCol>
                <a:gridCol w="1483400">
                  <a:extLst>
                    <a:ext uri="{9D8B030D-6E8A-4147-A177-3AD203B41FA5}">
                      <a16:colId xmlns:a16="http://schemas.microsoft.com/office/drawing/2014/main" val="20001"/>
                    </a:ext>
                  </a:extLst>
                </a:gridCol>
                <a:gridCol w="1483400">
                  <a:extLst>
                    <a:ext uri="{9D8B030D-6E8A-4147-A177-3AD203B41FA5}">
                      <a16:colId xmlns:a16="http://schemas.microsoft.com/office/drawing/2014/main" val="20002"/>
                    </a:ext>
                  </a:extLst>
                </a:gridCol>
              </a:tblGrid>
              <a:tr h="652875">
                <a:tc>
                  <a:txBody>
                    <a:bodyPr/>
                    <a:lstStyle/>
                    <a:p>
                      <a:pPr marL="0" lvl="0" indent="0" algn="ctr" rtl="0">
                        <a:spcBef>
                          <a:spcPts val="0"/>
                        </a:spcBef>
                        <a:spcAft>
                          <a:spcPts val="0"/>
                        </a:spcAft>
                        <a:buNone/>
                      </a:pPr>
                      <a:r>
                        <a:rPr lang="en" sz="1100" b="1">
                          <a:latin typeface="Lora"/>
                          <a:ea typeface="Lora"/>
                          <a:cs typeface="Lora"/>
                          <a:sym typeface="Lora"/>
                        </a:rPr>
                        <a:t>Method</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Lora"/>
                          <a:ea typeface="Lora"/>
                          <a:cs typeface="Lora"/>
                          <a:sym typeface="Lora"/>
                        </a:rPr>
                        <a:t>Resolution</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100" b="1">
                          <a:latin typeface="Lora"/>
                          <a:ea typeface="Lora"/>
                          <a:cs typeface="Lora"/>
                          <a:sym typeface="Lora"/>
                        </a:rPr>
                        <a:t>Test Accuracy</a:t>
                      </a:r>
                      <a:endParaRPr sz="1100" b="1">
                        <a:latin typeface="Lora"/>
                        <a:ea typeface="Lora"/>
                        <a:cs typeface="Lora"/>
                        <a:sym typeface="Lora"/>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52875">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MeshCNN</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Quattrocento Sans"/>
                          <a:ea typeface="Quattrocento Sans"/>
                          <a:cs typeface="Quattrocento Sans"/>
                          <a:sym typeface="Quattrocento Sans"/>
                        </a:rPr>
                        <a:t>750</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92.16</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52875">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PointNet++ (normals)</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Quattrocento Sans"/>
                          <a:ea typeface="Quattrocento Sans"/>
                          <a:cs typeface="Quattrocento Sans"/>
                          <a:sym typeface="Quattrocento Sans"/>
                        </a:rPr>
                        <a:t>4096</a:t>
                      </a:r>
                      <a:endParaRPr>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Quattrocento Sans"/>
                          <a:ea typeface="Quattrocento Sans"/>
                          <a:cs typeface="Quattrocento Sans"/>
                          <a:sym typeface="Quattrocento Sans"/>
                        </a:rPr>
                        <a:t>64.26</a:t>
                      </a:r>
                      <a:endParaRPr dirty="0">
                        <a:latin typeface="Quattrocento Sans"/>
                        <a:ea typeface="Quattrocento Sans"/>
                        <a:cs typeface="Quattrocento Sans"/>
                        <a:sym typeface="Quattrocento Sans"/>
                      </a:endParaRP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44268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32</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a:solidFill>
                  <a:schemeClr val="accent4"/>
                </a:solidFill>
                <a:cs typeface="+mn-ea"/>
                <a:sym typeface="+mn-lt"/>
              </a:rPr>
              <a:t>SHREC</a:t>
            </a:r>
            <a:r>
              <a:rPr lang="zh-CN" altLang="en-US" sz="2400" b="1" dirty="0">
                <a:solidFill>
                  <a:schemeClr val="accent4"/>
                </a:solidFill>
                <a:cs typeface="+mn-ea"/>
                <a:sym typeface="+mn-lt"/>
              </a:rPr>
              <a:t> 分类</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2" name="Google Shape;781;p58">
            <a:extLst>
              <a:ext uri="{FF2B5EF4-FFF2-40B4-BE49-F238E27FC236}">
                <a16:creationId xmlns:a16="http://schemas.microsoft.com/office/drawing/2014/main" id="{F515696E-88A4-1E46-824B-45963746376A}"/>
              </a:ext>
            </a:extLst>
          </p:cNvPr>
          <p:cNvPicPr preferRelativeResize="0"/>
          <p:nvPr/>
        </p:nvPicPr>
        <p:blipFill>
          <a:blip r:embed="rId3">
            <a:alphaModFix/>
          </a:blip>
          <a:stretch>
            <a:fillRect/>
          </a:stretch>
        </p:blipFill>
        <p:spPr>
          <a:xfrm>
            <a:off x="2695360" y="672218"/>
            <a:ext cx="3980300" cy="4273400"/>
          </a:xfrm>
          <a:prstGeom prst="rect">
            <a:avLst/>
          </a:prstGeom>
          <a:noFill/>
          <a:ln>
            <a:noFill/>
          </a:ln>
        </p:spPr>
      </p:pic>
    </p:spTree>
    <p:extLst>
      <p:ext uri="{BB962C8B-B14F-4D97-AF65-F5344CB8AC3E}">
        <p14:creationId xmlns:p14="http://schemas.microsoft.com/office/powerpoint/2010/main" val="2394629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33</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b="1" dirty="0">
                <a:solidFill>
                  <a:schemeClr val="accent4"/>
                </a:solidFill>
                <a:cs typeface="+mn-ea"/>
                <a:sym typeface="+mn-lt"/>
              </a:rPr>
              <a:t>SHREC</a:t>
            </a:r>
            <a:r>
              <a:rPr lang="zh-CN" altLang="en-US" sz="2400" b="1" dirty="0">
                <a:solidFill>
                  <a:schemeClr val="accent4"/>
                </a:solidFill>
                <a:cs typeface="+mn-ea"/>
                <a:sym typeface="+mn-lt"/>
              </a:rPr>
              <a:t> 分类</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0" name="Google Shape;774;p57">
            <a:extLst>
              <a:ext uri="{FF2B5EF4-FFF2-40B4-BE49-F238E27FC236}">
                <a16:creationId xmlns:a16="http://schemas.microsoft.com/office/drawing/2014/main" id="{34C3521F-77A2-2D40-91B8-FDC9384B7977}"/>
              </a:ext>
            </a:extLst>
          </p:cNvPr>
          <p:cNvPicPr preferRelativeResize="0"/>
          <p:nvPr/>
        </p:nvPicPr>
        <p:blipFill>
          <a:blip r:embed="rId3">
            <a:alphaModFix/>
          </a:blip>
          <a:stretch>
            <a:fillRect/>
          </a:stretch>
        </p:blipFill>
        <p:spPr>
          <a:xfrm>
            <a:off x="2313325" y="1758273"/>
            <a:ext cx="3980299" cy="2019407"/>
          </a:xfrm>
          <a:prstGeom prst="rect">
            <a:avLst/>
          </a:prstGeom>
          <a:noFill/>
          <a:ln>
            <a:noFill/>
          </a:ln>
        </p:spPr>
      </p:pic>
    </p:spTree>
    <p:extLst>
      <p:ext uri="{BB962C8B-B14F-4D97-AF65-F5344CB8AC3E}">
        <p14:creationId xmlns:p14="http://schemas.microsoft.com/office/powerpoint/2010/main" val="193127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34</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语义分割</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0" name="Google Shape;796;p60">
            <a:extLst>
              <a:ext uri="{FF2B5EF4-FFF2-40B4-BE49-F238E27FC236}">
                <a16:creationId xmlns:a16="http://schemas.microsoft.com/office/drawing/2014/main" id="{6134DB6C-A2AE-2F41-91C1-77B4030E5C7C}"/>
              </a:ext>
            </a:extLst>
          </p:cNvPr>
          <p:cNvPicPr preferRelativeResize="0"/>
          <p:nvPr/>
        </p:nvPicPr>
        <p:blipFill>
          <a:blip r:embed="rId3">
            <a:alphaModFix/>
          </a:blip>
          <a:stretch>
            <a:fillRect/>
          </a:stretch>
        </p:blipFill>
        <p:spPr>
          <a:xfrm>
            <a:off x="1951254" y="2059876"/>
            <a:ext cx="4174141" cy="2573950"/>
          </a:xfrm>
          <a:prstGeom prst="rect">
            <a:avLst/>
          </a:prstGeom>
          <a:noFill/>
          <a:ln>
            <a:noFill/>
          </a:ln>
        </p:spPr>
      </p:pic>
      <p:pic>
        <p:nvPicPr>
          <p:cNvPr id="22" name="Google Shape;788;p59">
            <a:extLst>
              <a:ext uri="{FF2B5EF4-FFF2-40B4-BE49-F238E27FC236}">
                <a16:creationId xmlns:a16="http://schemas.microsoft.com/office/drawing/2014/main" id="{8F3AA233-A74B-2C4E-AE15-0BBEB73778A8}"/>
              </a:ext>
            </a:extLst>
          </p:cNvPr>
          <p:cNvPicPr preferRelativeResize="0"/>
          <p:nvPr/>
        </p:nvPicPr>
        <p:blipFill rotWithShape="1">
          <a:blip r:embed="rId4">
            <a:alphaModFix/>
          </a:blip>
          <a:srcRect t="49142" b="10394"/>
          <a:stretch/>
        </p:blipFill>
        <p:spPr>
          <a:xfrm>
            <a:off x="2114659" y="664572"/>
            <a:ext cx="6549280" cy="1308821"/>
          </a:xfrm>
          <a:prstGeom prst="rect">
            <a:avLst/>
          </a:prstGeom>
          <a:noFill/>
          <a:ln>
            <a:noFill/>
          </a:ln>
        </p:spPr>
      </p:pic>
    </p:spTree>
    <p:extLst>
      <p:ext uri="{BB962C8B-B14F-4D97-AF65-F5344CB8AC3E}">
        <p14:creationId xmlns:p14="http://schemas.microsoft.com/office/powerpoint/2010/main" val="1828351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35</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人体分割</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2" name="Google Shape;807;p61">
            <a:extLst>
              <a:ext uri="{FF2B5EF4-FFF2-40B4-BE49-F238E27FC236}">
                <a16:creationId xmlns:a16="http://schemas.microsoft.com/office/drawing/2014/main" id="{FCD91A82-5336-9F41-B91A-39E1059D7C59}"/>
              </a:ext>
            </a:extLst>
          </p:cNvPr>
          <p:cNvPicPr preferRelativeResize="0"/>
          <p:nvPr/>
        </p:nvPicPr>
        <p:blipFill>
          <a:blip r:embed="rId3">
            <a:alphaModFix/>
          </a:blip>
          <a:stretch>
            <a:fillRect/>
          </a:stretch>
        </p:blipFill>
        <p:spPr>
          <a:xfrm>
            <a:off x="1724359" y="1237529"/>
            <a:ext cx="2907792" cy="1641496"/>
          </a:xfrm>
          <a:prstGeom prst="rect">
            <a:avLst/>
          </a:prstGeom>
          <a:noFill/>
          <a:ln>
            <a:noFill/>
          </a:ln>
        </p:spPr>
      </p:pic>
      <p:pic>
        <p:nvPicPr>
          <p:cNvPr id="23" name="Google Shape;803;p61">
            <a:extLst>
              <a:ext uri="{FF2B5EF4-FFF2-40B4-BE49-F238E27FC236}">
                <a16:creationId xmlns:a16="http://schemas.microsoft.com/office/drawing/2014/main" id="{CB53AD40-47C7-FC42-AA6F-5D3764E2474E}"/>
              </a:ext>
            </a:extLst>
          </p:cNvPr>
          <p:cNvPicPr preferRelativeResize="0"/>
          <p:nvPr/>
        </p:nvPicPr>
        <p:blipFill>
          <a:blip r:embed="rId4">
            <a:alphaModFix/>
          </a:blip>
          <a:stretch>
            <a:fillRect/>
          </a:stretch>
        </p:blipFill>
        <p:spPr>
          <a:xfrm>
            <a:off x="107201" y="1289572"/>
            <a:ext cx="2904492" cy="1633777"/>
          </a:xfrm>
          <a:prstGeom prst="rect">
            <a:avLst/>
          </a:prstGeom>
          <a:noFill/>
          <a:ln>
            <a:noFill/>
          </a:ln>
        </p:spPr>
      </p:pic>
      <p:pic>
        <p:nvPicPr>
          <p:cNvPr id="24" name="Google Shape;805;p61">
            <a:extLst>
              <a:ext uri="{FF2B5EF4-FFF2-40B4-BE49-F238E27FC236}">
                <a16:creationId xmlns:a16="http://schemas.microsoft.com/office/drawing/2014/main" id="{F62D9194-36CE-A14A-917A-04B0BBA757B8}"/>
              </a:ext>
            </a:extLst>
          </p:cNvPr>
          <p:cNvPicPr preferRelativeResize="0"/>
          <p:nvPr/>
        </p:nvPicPr>
        <p:blipFill>
          <a:blip r:embed="rId5">
            <a:alphaModFix/>
          </a:blip>
          <a:stretch>
            <a:fillRect/>
          </a:stretch>
        </p:blipFill>
        <p:spPr>
          <a:xfrm>
            <a:off x="3224517" y="1259691"/>
            <a:ext cx="2907792" cy="1641496"/>
          </a:xfrm>
          <a:prstGeom prst="rect">
            <a:avLst/>
          </a:prstGeom>
          <a:noFill/>
          <a:ln>
            <a:noFill/>
          </a:ln>
        </p:spPr>
      </p:pic>
      <p:pic>
        <p:nvPicPr>
          <p:cNvPr id="25" name="Google Shape;804;p61">
            <a:extLst>
              <a:ext uri="{FF2B5EF4-FFF2-40B4-BE49-F238E27FC236}">
                <a16:creationId xmlns:a16="http://schemas.microsoft.com/office/drawing/2014/main" id="{938E4473-B994-7F44-946C-F5CE0999FB07}"/>
              </a:ext>
            </a:extLst>
          </p:cNvPr>
          <p:cNvPicPr preferRelativeResize="0"/>
          <p:nvPr/>
        </p:nvPicPr>
        <p:blipFill>
          <a:blip r:embed="rId6">
            <a:alphaModFix/>
          </a:blip>
          <a:stretch>
            <a:fillRect/>
          </a:stretch>
        </p:blipFill>
        <p:spPr>
          <a:xfrm>
            <a:off x="4486265" y="1223521"/>
            <a:ext cx="2904492" cy="1633777"/>
          </a:xfrm>
          <a:prstGeom prst="rect">
            <a:avLst/>
          </a:prstGeom>
          <a:noFill/>
          <a:ln>
            <a:noFill/>
          </a:ln>
        </p:spPr>
      </p:pic>
      <p:pic>
        <p:nvPicPr>
          <p:cNvPr id="26" name="Google Shape;806;p61">
            <a:extLst>
              <a:ext uri="{FF2B5EF4-FFF2-40B4-BE49-F238E27FC236}">
                <a16:creationId xmlns:a16="http://schemas.microsoft.com/office/drawing/2014/main" id="{B6D6B5FF-A9A8-6D45-A97E-560CB6ADDBD2}"/>
              </a:ext>
            </a:extLst>
          </p:cNvPr>
          <p:cNvPicPr preferRelativeResize="0"/>
          <p:nvPr/>
        </p:nvPicPr>
        <p:blipFill>
          <a:blip r:embed="rId7">
            <a:alphaModFix/>
          </a:blip>
          <a:stretch>
            <a:fillRect/>
          </a:stretch>
        </p:blipFill>
        <p:spPr>
          <a:xfrm>
            <a:off x="6451140" y="1084089"/>
            <a:ext cx="2907792" cy="1641496"/>
          </a:xfrm>
          <a:prstGeom prst="rect">
            <a:avLst/>
          </a:prstGeom>
          <a:noFill/>
          <a:ln>
            <a:noFill/>
          </a:ln>
        </p:spPr>
      </p:pic>
      <p:pic>
        <p:nvPicPr>
          <p:cNvPr id="27" name="Google Shape;808;p61">
            <a:extLst>
              <a:ext uri="{FF2B5EF4-FFF2-40B4-BE49-F238E27FC236}">
                <a16:creationId xmlns:a16="http://schemas.microsoft.com/office/drawing/2014/main" id="{E2F0096B-52A0-454E-819B-5388B4C84D46}"/>
              </a:ext>
            </a:extLst>
          </p:cNvPr>
          <p:cNvPicPr preferRelativeResize="0"/>
          <p:nvPr/>
        </p:nvPicPr>
        <p:blipFill rotWithShape="1">
          <a:blip r:embed="rId8">
            <a:alphaModFix/>
          </a:blip>
          <a:srcRect t="13785"/>
          <a:stretch/>
        </p:blipFill>
        <p:spPr>
          <a:xfrm>
            <a:off x="2573950" y="2740975"/>
            <a:ext cx="3547575" cy="1893575"/>
          </a:xfrm>
          <a:prstGeom prst="rect">
            <a:avLst/>
          </a:prstGeom>
          <a:noFill/>
          <a:ln>
            <a:noFill/>
          </a:ln>
        </p:spPr>
      </p:pic>
    </p:spTree>
    <p:extLst>
      <p:ext uri="{BB962C8B-B14F-4D97-AF65-F5344CB8AC3E}">
        <p14:creationId xmlns:p14="http://schemas.microsoft.com/office/powerpoint/2010/main" val="3606203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36</a:t>
              </a:r>
              <a:endParaRPr lang="zh-CN" altLang="en-US" dirty="0">
                <a:solidFill>
                  <a:schemeClr val="bg1"/>
                </a:solidFill>
                <a:cs typeface="+mn-ea"/>
                <a:sym typeface="+mn-lt"/>
              </a:endParaRPr>
            </a:p>
          </p:txBody>
        </p:sp>
      </p:grpSp>
      <p:sp>
        <p:nvSpPr>
          <p:cNvPr id="18" name="文本框 17"/>
          <p:cNvSpPr txBox="1"/>
          <p:nvPr/>
        </p:nvSpPr>
        <p:spPr>
          <a:xfrm>
            <a:off x="439462" y="697230"/>
            <a:ext cx="302358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三角划分鲁棒性</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0" name="Google Shape;816;p62">
            <a:extLst>
              <a:ext uri="{FF2B5EF4-FFF2-40B4-BE49-F238E27FC236}">
                <a16:creationId xmlns:a16="http://schemas.microsoft.com/office/drawing/2014/main" id="{303F4EF1-5974-7342-95A5-6F0314E27ED1}"/>
              </a:ext>
            </a:extLst>
          </p:cNvPr>
          <p:cNvPicPr preferRelativeResize="0"/>
          <p:nvPr/>
        </p:nvPicPr>
        <p:blipFill>
          <a:blip r:embed="rId3">
            <a:alphaModFix/>
          </a:blip>
          <a:stretch>
            <a:fillRect/>
          </a:stretch>
        </p:blipFill>
        <p:spPr>
          <a:xfrm>
            <a:off x="87549" y="769613"/>
            <a:ext cx="5074450" cy="2854363"/>
          </a:xfrm>
          <a:prstGeom prst="rect">
            <a:avLst/>
          </a:prstGeom>
          <a:noFill/>
          <a:ln>
            <a:noFill/>
          </a:ln>
        </p:spPr>
      </p:pic>
      <p:pic>
        <p:nvPicPr>
          <p:cNvPr id="23" name="Google Shape;817;p62">
            <a:extLst>
              <a:ext uri="{FF2B5EF4-FFF2-40B4-BE49-F238E27FC236}">
                <a16:creationId xmlns:a16="http://schemas.microsoft.com/office/drawing/2014/main" id="{0585D77B-301A-4946-B859-F652400F3E85}"/>
              </a:ext>
            </a:extLst>
          </p:cNvPr>
          <p:cNvPicPr preferRelativeResize="0"/>
          <p:nvPr/>
        </p:nvPicPr>
        <p:blipFill>
          <a:blip r:embed="rId4">
            <a:alphaModFix/>
          </a:blip>
          <a:stretch>
            <a:fillRect/>
          </a:stretch>
        </p:blipFill>
        <p:spPr>
          <a:xfrm>
            <a:off x="3976299" y="590550"/>
            <a:ext cx="5074450" cy="2854377"/>
          </a:xfrm>
          <a:prstGeom prst="rect">
            <a:avLst/>
          </a:prstGeom>
          <a:noFill/>
          <a:ln>
            <a:noFill/>
          </a:ln>
        </p:spPr>
      </p:pic>
      <p:pic>
        <p:nvPicPr>
          <p:cNvPr id="24" name="Google Shape;813;p62">
            <a:extLst>
              <a:ext uri="{FF2B5EF4-FFF2-40B4-BE49-F238E27FC236}">
                <a16:creationId xmlns:a16="http://schemas.microsoft.com/office/drawing/2014/main" id="{307BFB65-9942-9841-B77C-AEFC035BA876}"/>
              </a:ext>
            </a:extLst>
          </p:cNvPr>
          <p:cNvPicPr preferRelativeResize="0"/>
          <p:nvPr/>
        </p:nvPicPr>
        <p:blipFill>
          <a:blip r:embed="rId5">
            <a:alphaModFix/>
          </a:blip>
          <a:stretch>
            <a:fillRect/>
          </a:stretch>
        </p:blipFill>
        <p:spPr>
          <a:xfrm>
            <a:off x="-1821894" y="1898445"/>
            <a:ext cx="5074450" cy="2854375"/>
          </a:xfrm>
          <a:prstGeom prst="rect">
            <a:avLst/>
          </a:prstGeom>
          <a:noFill/>
          <a:ln>
            <a:noFill/>
          </a:ln>
        </p:spPr>
      </p:pic>
      <p:pic>
        <p:nvPicPr>
          <p:cNvPr id="25" name="Google Shape;814;p62">
            <a:extLst>
              <a:ext uri="{FF2B5EF4-FFF2-40B4-BE49-F238E27FC236}">
                <a16:creationId xmlns:a16="http://schemas.microsoft.com/office/drawing/2014/main" id="{6C254481-0D21-2E4F-BC58-03C659A0FA07}"/>
              </a:ext>
            </a:extLst>
          </p:cNvPr>
          <p:cNvPicPr preferRelativeResize="0"/>
          <p:nvPr/>
        </p:nvPicPr>
        <p:blipFill>
          <a:blip r:embed="rId6">
            <a:alphaModFix/>
          </a:blip>
          <a:stretch>
            <a:fillRect/>
          </a:stretch>
        </p:blipFill>
        <p:spPr>
          <a:xfrm>
            <a:off x="1662235" y="1755652"/>
            <a:ext cx="5609150" cy="3155150"/>
          </a:xfrm>
          <a:prstGeom prst="rect">
            <a:avLst/>
          </a:prstGeom>
          <a:noFill/>
          <a:ln>
            <a:noFill/>
          </a:ln>
        </p:spPr>
      </p:pic>
    </p:spTree>
    <p:extLst>
      <p:ext uri="{BB962C8B-B14F-4D97-AF65-F5344CB8AC3E}">
        <p14:creationId xmlns:p14="http://schemas.microsoft.com/office/powerpoint/2010/main" val="124695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4</a:t>
            </a:r>
            <a:endParaRPr lang="zh-CN" altLang="en-US" sz="2000" dirty="0">
              <a:solidFill>
                <a:schemeClr val="accent4"/>
              </a:solidFill>
              <a:cs typeface="+mn-ea"/>
              <a:sym typeface="+mn-lt"/>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37</a:t>
              </a:r>
              <a:endParaRPr lang="zh-CN" altLang="en-US" dirty="0">
                <a:solidFill>
                  <a:schemeClr val="bg1"/>
                </a:solidFill>
                <a:cs typeface="+mn-ea"/>
                <a:sym typeface="+mn-lt"/>
              </a:endParaRPr>
            </a:p>
          </p:txBody>
        </p:sp>
      </p:grpSp>
      <p:sp>
        <p:nvSpPr>
          <p:cNvPr id="18" name="文本框 17"/>
          <p:cNvSpPr txBox="1"/>
          <p:nvPr/>
        </p:nvSpPr>
        <p:spPr>
          <a:xfrm>
            <a:off x="439463" y="697097"/>
            <a:ext cx="3086057"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网络学习成果</a:t>
            </a:r>
            <a:r>
              <a:rPr lang="en-US" altLang="zh-CN" sz="2400" b="1" dirty="0">
                <a:solidFill>
                  <a:schemeClr val="accent4"/>
                </a:solidFill>
                <a:cs typeface="+mn-ea"/>
                <a:sym typeface="+mn-lt"/>
              </a:rPr>
              <a:t>-</a:t>
            </a:r>
            <a:r>
              <a:rPr lang="zh-CN" altLang="en-US" sz="2400" b="1" dirty="0">
                <a:solidFill>
                  <a:schemeClr val="accent4"/>
                </a:solidFill>
                <a:cs typeface="+mn-ea"/>
                <a:sym typeface="+mn-lt"/>
              </a:rPr>
              <a:t>对比</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cs typeface="+mn-ea"/>
                <a:sym typeface="+mn-lt"/>
              </a:rPr>
              <a:t>研究成果与应用</a:t>
            </a:r>
            <a:endParaRPr lang="en-US" altLang="zh-CN" sz="2000" b="1" dirty="0">
              <a:solidFill>
                <a:schemeClr val="bg1"/>
              </a:solidFill>
              <a:cs typeface="+mn-ea"/>
              <a:sym typeface="+mn-lt"/>
            </a:endParaRPr>
          </a:p>
        </p:txBody>
      </p:sp>
      <p:sp>
        <p:nvSpPr>
          <p:cNvPr id="40" name="矩形 39"/>
          <p:cNvSpPr/>
          <p:nvPr/>
        </p:nvSpPr>
        <p:spPr>
          <a:xfrm>
            <a:off x="2903936" y="213717"/>
            <a:ext cx="2680542" cy="369332"/>
          </a:xfrm>
          <a:prstGeom prst="rect">
            <a:avLst/>
          </a:prstGeom>
        </p:spPr>
        <p:txBody>
          <a:bodyPr wrap="none">
            <a:spAutoFit/>
          </a:bodyPr>
          <a:lstStyle/>
          <a:p>
            <a:r>
              <a:rPr lang="en-US" altLang="zh-CN" b="1" dirty="0">
                <a:solidFill>
                  <a:schemeClr val="bg1"/>
                </a:solidFill>
                <a:cs typeface="+mn-ea"/>
                <a:sym typeface="+mn-lt"/>
              </a:rPr>
              <a:t>Achievement &amp; Application</a:t>
            </a:r>
            <a:endParaRPr lang="zh-CN" altLang="en-US" dirty="0">
              <a:solidFill>
                <a:schemeClr val="bg1"/>
              </a:solidFill>
              <a:cs typeface="+mn-ea"/>
              <a:sym typeface="+mn-lt"/>
            </a:endParaRPr>
          </a:p>
        </p:txBody>
      </p:sp>
      <p:sp>
        <p:nvSpPr>
          <p:cNvPr id="21" name="Rectangle 25">
            <a:extLst>
              <a:ext uri="{FF2B5EF4-FFF2-40B4-BE49-F238E27FC236}">
                <a16:creationId xmlns:a16="http://schemas.microsoft.com/office/drawing/2014/main" id="{7E4E31AF-A0A6-CD4C-BF4B-5FC8D46F6D3B}"/>
              </a:ext>
            </a:extLst>
          </p:cNvPr>
          <p:cNvSpPr/>
          <p:nvPr/>
        </p:nvSpPr>
        <p:spPr>
          <a:xfrm>
            <a:off x="247058" y="1366370"/>
            <a:ext cx="2931197" cy="1076934"/>
          </a:xfrm>
          <a:prstGeom prst="rect">
            <a:avLst/>
          </a:prstGeom>
        </p:spPr>
        <p:txBody>
          <a:bodyPr wrap="square" lIns="144000" rIns="144000">
            <a:noAutofit/>
          </a:bodyPr>
          <a:lstStyle/>
          <a:p>
            <a:pPr algn="ctr" fontAlgn="ctr"/>
            <a:endParaRPr lang="en-US" altLang="zh-CN" sz="1600" dirty="0">
              <a:solidFill>
                <a:schemeClr val="tx1">
                  <a:lumMod val="65000"/>
                  <a:lumOff val="35000"/>
                </a:schemeClr>
              </a:solidFill>
              <a:cs typeface="+mn-ea"/>
              <a:sym typeface="+mn-lt"/>
            </a:endParaRPr>
          </a:p>
        </p:txBody>
      </p:sp>
      <p:pic>
        <p:nvPicPr>
          <p:cNvPr id="26" name="Google Shape;851;p66">
            <a:extLst>
              <a:ext uri="{FF2B5EF4-FFF2-40B4-BE49-F238E27FC236}">
                <a16:creationId xmlns:a16="http://schemas.microsoft.com/office/drawing/2014/main" id="{C517CC6D-DCD8-374B-B1EF-7D6A311CAEEC}"/>
              </a:ext>
            </a:extLst>
          </p:cNvPr>
          <p:cNvPicPr preferRelativeResize="0"/>
          <p:nvPr/>
        </p:nvPicPr>
        <p:blipFill rotWithShape="1">
          <a:blip r:embed="rId3">
            <a:alphaModFix/>
          </a:blip>
          <a:srcRect l="31969" t="11020" r="33479" b="12180"/>
          <a:stretch/>
        </p:blipFill>
        <p:spPr>
          <a:xfrm>
            <a:off x="404166" y="1769523"/>
            <a:ext cx="2199027" cy="3035125"/>
          </a:xfrm>
          <a:prstGeom prst="rect">
            <a:avLst/>
          </a:prstGeom>
          <a:noFill/>
          <a:ln>
            <a:noFill/>
          </a:ln>
        </p:spPr>
      </p:pic>
      <p:pic>
        <p:nvPicPr>
          <p:cNvPr id="27" name="Google Shape;850;p66">
            <a:extLst>
              <a:ext uri="{FF2B5EF4-FFF2-40B4-BE49-F238E27FC236}">
                <a16:creationId xmlns:a16="http://schemas.microsoft.com/office/drawing/2014/main" id="{54566139-9DB1-A144-83B9-BE0518689A0E}"/>
              </a:ext>
            </a:extLst>
          </p:cNvPr>
          <p:cNvPicPr preferRelativeResize="0"/>
          <p:nvPr/>
        </p:nvPicPr>
        <p:blipFill rotWithShape="1">
          <a:blip r:embed="rId4">
            <a:alphaModFix/>
          </a:blip>
          <a:srcRect l="31071" t="11636" r="40415" b="13383"/>
          <a:stretch/>
        </p:blipFill>
        <p:spPr>
          <a:xfrm>
            <a:off x="3730713" y="1949556"/>
            <a:ext cx="1677249" cy="2738424"/>
          </a:xfrm>
          <a:prstGeom prst="rect">
            <a:avLst/>
          </a:prstGeom>
          <a:noFill/>
          <a:ln>
            <a:noFill/>
          </a:ln>
        </p:spPr>
      </p:pic>
      <p:pic>
        <p:nvPicPr>
          <p:cNvPr id="28" name="Google Shape;852;p66">
            <a:extLst>
              <a:ext uri="{FF2B5EF4-FFF2-40B4-BE49-F238E27FC236}">
                <a16:creationId xmlns:a16="http://schemas.microsoft.com/office/drawing/2014/main" id="{FA610EAA-9FB7-C449-AA01-070D9F1C4817}"/>
              </a:ext>
            </a:extLst>
          </p:cNvPr>
          <p:cNvPicPr preferRelativeResize="0"/>
          <p:nvPr/>
        </p:nvPicPr>
        <p:blipFill rotWithShape="1">
          <a:blip r:embed="rId5">
            <a:alphaModFix/>
          </a:blip>
          <a:srcRect l="35617" t="14456" r="33978"/>
          <a:stretch/>
        </p:blipFill>
        <p:spPr>
          <a:xfrm>
            <a:off x="7062609" y="1757579"/>
            <a:ext cx="1677225" cy="2930401"/>
          </a:xfrm>
          <a:prstGeom prst="rect">
            <a:avLst/>
          </a:prstGeom>
          <a:noFill/>
          <a:ln>
            <a:noFill/>
          </a:ln>
        </p:spPr>
      </p:pic>
      <p:sp>
        <p:nvSpPr>
          <p:cNvPr id="29" name="Rectangle 25">
            <a:extLst>
              <a:ext uri="{FF2B5EF4-FFF2-40B4-BE49-F238E27FC236}">
                <a16:creationId xmlns:a16="http://schemas.microsoft.com/office/drawing/2014/main" id="{2B055584-C76D-A146-B4E4-4579AD5772FA}"/>
              </a:ext>
            </a:extLst>
          </p:cNvPr>
          <p:cNvSpPr/>
          <p:nvPr/>
        </p:nvSpPr>
        <p:spPr>
          <a:xfrm>
            <a:off x="1185541" y="1338317"/>
            <a:ext cx="1054230" cy="368929"/>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输入</a:t>
            </a:r>
            <a:endParaRPr lang="en-US" altLang="zh-CN" sz="1600" dirty="0">
              <a:solidFill>
                <a:schemeClr val="tx1">
                  <a:lumMod val="65000"/>
                  <a:lumOff val="35000"/>
                </a:schemeClr>
              </a:solidFill>
              <a:cs typeface="+mn-ea"/>
              <a:sym typeface="+mn-lt"/>
            </a:endParaRPr>
          </a:p>
        </p:txBody>
      </p:sp>
      <p:sp>
        <p:nvSpPr>
          <p:cNvPr id="30" name="Rectangle 25">
            <a:extLst>
              <a:ext uri="{FF2B5EF4-FFF2-40B4-BE49-F238E27FC236}">
                <a16:creationId xmlns:a16="http://schemas.microsoft.com/office/drawing/2014/main" id="{1F60E863-D10D-F94B-B140-C1A5B94D90D0}"/>
              </a:ext>
            </a:extLst>
          </p:cNvPr>
          <p:cNvSpPr/>
          <p:nvPr/>
        </p:nvSpPr>
        <p:spPr>
          <a:xfrm>
            <a:off x="4244207" y="1338317"/>
            <a:ext cx="1054230" cy="368929"/>
          </a:xfrm>
          <a:prstGeom prst="rect">
            <a:avLst/>
          </a:prstGeom>
        </p:spPr>
        <p:txBody>
          <a:bodyPr wrap="square" lIns="144000" rIns="144000">
            <a:noAutofit/>
          </a:bodyPr>
          <a:lstStyle/>
          <a:p>
            <a:pPr fontAlgn="ctr"/>
            <a:r>
              <a:rPr lang="en-US" altLang="zh-CN" sz="1600" dirty="0">
                <a:solidFill>
                  <a:schemeClr val="tx1">
                    <a:lumMod val="65000"/>
                    <a:lumOff val="35000"/>
                  </a:schemeClr>
                </a:solidFill>
                <a:cs typeface="+mn-ea"/>
                <a:sym typeface="+mn-lt"/>
              </a:rPr>
              <a:t>XYZ </a:t>
            </a:r>
            <a:r>
              <a:rPr lang="zh-CN" altLang="en-US" sz="1600" dirty="0">
                <a:solidFill>
                  <a:schemeClr val="tx1">
                    <a:lumMod val="65000"/>
                    <a:lumOff val="35000"/>
                  </a:schemeClr>
                </a:solidFill>
                <a:cs typeface="+mn-ea"/>
                <a:sym typeface="+mn-lt"/>
              </a:rPr>
              <a:t>坐标</a:t>
            </a:r>
            <a:endParaRPr lang="en-US" altLang="zh-CN" sz="1600" dirty="0">
              <a:solidFill>
                <a:schemeClr val="tx1">
                  <a:lumMod val="65000"/>
                  <a:lumOff val="35000"/>
                </a:schemeClr>
              </a:solidFill>
              <a:cs typeface="+mn-ea"/>
              <a:sym typeface="+mn-lt"/>
            </a:endParaRPr>
          </a:p>
        </p:txBody>
      </p:sp>
      <p:sp>
        <p:nvSpPr>
          <p:cNvPr id="31" name="Rectangle 25">
            <a:extLst>
              <a:ext uri="{FF2B5EF4-FFF2-40B4-BE49-F238E27FC236}">
                <a16:creationId xmlns:a16="http://schemas.microsoft.com/office/drawing/2014/main" id="{E3A8B6BA-4E3B-B44B-9742-6FBED6A93B58}"/>
              </a:ext>
            </a:extLst>
          </p:cNvPr>
          <p:cNvSpPr/>
          <p:nvPr/>
        </p:nvSpPr>
        <p:spPr>
          <a:xfrm>
            <a:off x="6878494" y="1271982"/>
            <a:ext cx="1576731" cy="368929"/>
          </a:xfrm>
          <a:prstGeom prst="rect">
            <a:avLst/>
          </a:prstGeom>
        </p:spPr>
        <p:txBody>
          <a:bodyPr wrap="square" lIns="144000" rIns="144000">
            <a:noAutofit/>
          </a:bodyPr>
          <a:lstStyle/>
          <a:p>
            <a:pPr fontAlgn="ctr"/>
            <a:r>
              <a:rPr lang="en-US" altLang="zh-CN" sz="1600" dirty="0" err="1">
                <a:solidFill>
                  <a:schemeClr val="tx1">
                    <a:lumMod val="65000"/>
                    <a:lumOff val="35000"/>
                  </a:schemeClr>
                </a:solidFill>
                <a:cs typeface="+mn-ea"/>
                <a:sym typeface="+mn-lt"/>
              </a:rPr>
              <a:t>MeshCNN</a:t>
            </a:r>
            <a:r>
              <a:rPr lang="zh-CN" altLang="en-US" sz="1600" dirty="0">
                <a:solidFill>
                  <a:schemeClr val="tx1">
                    <a:lumMod val="65000"/>
                    <a:lumOff val="35000"/>
                  </a:schemeClr>
                </a:solidFill>
                <a:cs typeface="+mn-ea"/>
                <a:sym typeface="+mn-lt"/>
              </a:rPr>
              <a:t> 特征</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939561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21" grpId="0"/>
      <p:bldP spid="29" grpId="0"/>
      <p:bldP spid="30"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cs typeface="+mn-ea"/>
                <a:sym typeface="+mn-lt"/>
              </a:rPr>
              <a:t>05</a:t>
            </a:r>
            <a:endParaRPr lang="zh-CN" altLang="en-US" sz="7200" b="1" dirty="0">
              <a:solidFill>
                <a:schemeClr val="accent6"/>
              </a:solidFill>
              <a:cs typeface="+mn-ea"/>
              <a:sym typeface="+mn-lt"/>
            </a:endParaRPr>
          </a:p>
        </p:txBody>
      </p:sp>
      <p:sp>
        <p:nvSpPr>
          <p:cNvPr id="2" name="矩形 1"/>
          <p:cNvSpPr/>
          <p:nvPr/>
        </p:nvSpPr>
        <p:spPr>
          <a:xfrm>
            <a:off x="750969" y="1651578"/>
            <a:ext cx="4572000" cy="923330"/>
          </a:xfrm>
          <a:prstGeom prst="rect">
            <a:avLst/>
          </a:prstGeom>
        </p:spPr>
        <p:txBody>
          <a:bodyPr>
            <a:spAutoFit/>
          </a:bodyPr>
          <a:lstStyle/>
          <a:p>
            <a:r>
              <a:rPr lang="zh-CN" altLang="en-US" sz="3600" b="1" dirty="0">
                <a:solidFill>
                  <a:schemeClr val="accent6"/>
                </a:solidFill>
                <a:cs typeface="+mn-ea"/>
                <a:sym typeface="+mn-lt"/>
              </a:rPr>
              <a:t>论文总结</a:t>
            </a:r>
            <a:endParaRPr lang="en-US" altLang="zh-CN" sz="3600" b="1" dirty="0">
              <a:solidFill>
                <a:schemeClr val="accent6"/>
              </a:solidFill>
              <a:cs typeface="+mn-ea"/>
              <a:sym typeface="+mn-lt"/>
            </a:endParaRPr>
          </a:p>
          <a:p>
            <a:r>
              <a:rPr lang="en-US" altLang="zh-CN" b="1" dirty="0">
                <a:solidFill>
                  <a:schemeClr val="accent6"/>
                </a:solidFill>
                <a:cs typeface="+mn-ea"/>
                <a:sym typeface="+mn-lt"/>
              </a:rPr>
              <a:t>    (Summary)</a:t>
            </a:r>
            <a:endParaRPr lang="zh-CN" altLang="en-US" b="1" dirty="0">
              <a:solidFill>
                <a:schemeClr val="accent6"/>
              </a:solidFill>
              <a:cs typeface="+mn-ea"/>
              <a:sym typeface="+mn-lt"/>
            </a:endParaRPr>
          </a:p>
        </p:txBody>
      </p:sp>
      <p:pic>
        <p:nvPicPr>
          <p:cNvPr id="22" name="图片 21" descr="33af44c9fe23df8286f99d06e678fd1b">
            <a:extLst>
              <a:ext uri="{FF2B5EF4-FFF2-40B4-BE49-F238E27FC236}">
                <a16:creationId xmlns:a16="http://schemas.microsoft.com/office/drawing/2014/main" id="{B424DDB1-B0BF-4D0D-BDB5-6D6B2D26E6B8}"/>
              </a:ext>
            </a:extLst>
          </p:cNvPr>
          <p:cNvPicPr>
            <a:picLocks noChangeAspect="1"/>
          </p:cNvPicPr>
          <p:nvPr/>
        </p:nvPicPr>
        <p:blipFill>
          <a:blip r:embed="rId3"/>
          <a:stretch>
            <a:fillRect/>
          </a:stretch>
        </p:blipFill>
        <p:spPr>
          <a:xfrm rot="13505325">
            <a:off x="6246011" y="1327153"/>
            <a:ext cx="6233981" cy="5988671"/>
          </a:xfrm>
          <a:prstGeom prst="rect">
            <a:avLst/>
          </a:prstGeom>
        </p:spPr>
      </p:pic>
    </p:spTree>
    <p:extLst>
      <p:ext uri="{BB962C8B-B14F-4D97-AF65-F5344CB8AC3E}">
        <p14:creationId xmlns:p14="http://schemas.microsoft.com/office/powerpoint/2010/main" val="40515600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5</a:t>
            </a:r>
            <a:endParaRPr lang="zh-CN" altLang="en-US" sz="2000" dirty="0">
              <a:solidFill>
                <a:schemeClr val="accent4"/>
              </a:solidFill>
              <a:cs typeface="+mn-ea"/>
              <a:sym typeface="+mn-lt"/>
            </a:endParaRPr>
          </a:p>
        </p:txBody>
      </p:sp>
      <p:sp>
        <p:nvSpPr>
          <p:cNvPr id="7" name="矩形 6"/>
          <p:cNvSpPr/>
          <p:nvPr/>
        </p:nvSpPr>
        <p:spPr>
          <a:xfrm>
            <a:off x="315158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39</a:t>
              </a:r>
              <a:endParaRPr lang="zh-CN" altLang="en-US" dirty="0">
                <a:solidFill>
                  <a:schemeClr val="bg1"/>
                </a:solidFill>
                <a:cs typeface="+mn-ea"/>
                <a:sym typeface="+mn-lt"/>
              </a:endParaRPr>
            </a:p>
          </p:txBody>
        </p:sp>
      </p:gr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总结</a:t>
            </a:r>
          </a:p>
        </p:txBody>
      </p:sp>
      <p:sp>
        <p:nvSpPr>
          <p:cNvPr id="2" name="矩形 1"/>
          <p:cNvSpPr/>
          <p:nvPr/>
        </p:nvSpPr>
        <p:spPr>
          <a:xfrm>
            <a:off x="641393" y="177105"/>
            <a:ext cx="1210588" cy="400110"/>
          </a:xfrm>
          <a:prstGeom prst="rect">
            <a:avLst/>
          </a:prstGeom>
        </p:spPr>
        <p:txBody>
          <a:bodyPr wrap="none">
            <a:spAutoFit/>
          </a:bodyPr>
          <a:lstStyle/>
          <a:p>
            <a:r>
              <a:rPr lang="zh-CN" altLang="en-US" sz="2000" b="1" dirty="0">
                <a:solidFill>
                  <a:schemeClr val="bg1"/>
                </a:solidFill>
                <a:cs typeface="+mn-ea"/>
                <a:sym typeface="+mn-lt"/>
              </a:rPr>
              <a:t>论文总结</a:t>
            </a:r>
            <a:endParaRPr lang="en-US" altLang="zh-CN" sz="2000" b="1" dirty="0">
              <a:solidFill>
                <a:schemeClr val="bg1"/>
              </a:solidFill>
              <a:cs typeface="+mn-ea"/>
              <a:sym typeface="+mn-lt"/>
            </a:endParaRPr>
          </a:p>
        </p:txBody>
      </p:sp>
      <p:sp>
        <p:nvSpPr>
          <p:cNvPr id="6" name="矩形 5"/>
          <p:cNvSpPr/>
          <p:nvPr/>
        </p:nvSpPr>
        <p:spPr>
          <a:xfrm>
            <a:off x="3176410" y="215385"/>
            <a:ext cx="1294970" cy="369332"/>
          </a:xfrm>
          <a:prstGeom prst="rect">
            <a:avLst/>
          </a:prstGeom>
        </p:spPr>
        <p:txBody>
          <a:bodyPr wrap="none">
            <a:spAutoFit/>
          </a:bodyPr>
          <a:lstStyle/>
          <a:p>
            <a:r>
              <a:rPr lang="en-US" altLang="zh-CN" b="1" dirty="0">
                <a:solidFill>
                  <a:schemeClr val="bg1"/>
                </a:solidFill>
                <a:cs typeface="+mn-ea"/>
                <a:sym typeface="+mn-lt"/>
              </a:rPr>
              <a:t> (Summary)</a:t>
            </a:r>
            <a:endParaRPr lang="zh-CN" altLang="en-US" dirty="0">
              <a:solidFill>
                <a:schemeClr val="bg1"/>
              </a:solidFill>
              <a:cs typeface="+mn-ea"/>
              <a:sym typeface="+mn-lt"/>
            </a:endParaRPr>
          </a:p>
        </p:txBody>
      </p:sp>
      <p:grpSp>
        <p:nvGrpSpPr>
          <p:cNvPr id="19" name="5fc5dc90-82f3-4546-8867-741041459380"/>
          <p:cNvGrpSpPr>
            <a:grpSpLocks noChangeAspect="1"/>
          </p:cNvGrpSpPr>
          <p:nvPr/>
        </p:nvGrpSpPr>
        <p:grpSpPr>
          <a:xfrm>
            <a:off x="754380" y="1224874"/>
            <a:ext cx="7559040" cy="2738247"/>
            <a:chOff x="909335" y="1633166"/>
            <a:chExt cx="10078719" cy="3650996"/>
          </a:xfrm>
        </p:grpSpPr>
        <p:grpSp>
          <p:nvGrpSpPr>
            <p:cNvPr id="20" name="Group 22"/>
            <p:cNvGrpSpPr/>
            <p:nvPr/>
          </p:nvGrpSpPr>
          <p:grpSpPr>
            <a:xfrm>
              <a:off x="4007768" y="3501008"/>
              <a:ext cx="1798551" cy="1783154"/>
              <a:chOff x="4240774" y="3658107"/>
              <a:chExt cx="1798551" cy="1783154"/>
            </a:xfrm>
          </p:grpSpPr>
          <p:sp>
            <p:nvSpPr>
              <p:cNvPr id="47" name="Freeform: Shape 10"/>
              <p:cNvSpPr/>
              <p:nvPr/>
            </p:nvSpPr>
            <p:spPr>
              <a:xfrm>
                <a:off x="4240774"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8" name="Freeform: Shape 11"/>
              <p:cNvSpPr/>
              <p:nvPr/>
            </p:nvSpPr>
            <p:spPr>
              <a:xfrm rot="10800000">
                <a:off x="4601381"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9" name="Freeform: Shape 15"/>
              <p:cNvSpPr>
                <a:spLocks/>
              </p:cNvSpPr>
              <p:nvPr/>
            </p:nvSpPr>
            <p:spPr bwMode="auto">
              <a:xfrm>
                <a:off x="4955342" y="4275861"/>
                <a:ext cx="354013" cy="52129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headEnd/>
                <a:tailEnd/>
              </a:ln>
            </p:spPr>
            <p:txBody>
              <a:bodyPr anchor="ctr"/>
              <a:lstStyle/>
              <a:p>
                <a:pPr algn="ctr"/>
                <a:endParaRPr>
                  <a:cs typeface="+mn-ea"/>
                  <a:sym typeface="+mn-lt"/>
                </a:endParaRPr>
              </a:p>
            </p:txBody>
          </p:sp>
        </p:grpSp>
        <p:grpSp>
          <p:nvGrpSpPr>
            <p:cNvPr id="21" name="Group 33"/>
            <p:cNvGrpSpPr/>
            <p:nvPr/>
          </p:nvGrpSpPr>
          <p:grpSpPr>
            <a:xfrm>
              <a:off x="4023165" y="1633166"/>
              <a:ext cx="1783154" cy="1798551"/>
              <a:chOff x="4240773" y="1830232"/>
              <a:chExt cx="1783154" cy="1798551"/>
            </a:xfrm>
          </p:grpSpPr>
          <p:grpSp>
            <p:nvGrpSpPr>
              <p:cNvPr id="43" name="Group 3"/>
              <p:cNvGrpSpPr/>
              <p:nvPr/>
            </p:nvGrpSpPr>
            <p:grpSpPr>
              <a:xfrm>
                <a:off x="4240773" y="1830232"/>
                <a:ext cx="1783154" cy="1798551"/>
                <a:chOff x="3273487" y="1407637"/>
                <a:chExt cx="1248068" cy="1258845"/>
              </a:xfrm>
            </p:grpSpPr>
            <p:sp>
              <p:nvSpPr>
                <p:cNvPr id="45" name="Freeform: Shape 4"/>
                <p:cNvSpPr/>
                <p:nvPr/>
              </p:nvSpPr>
              <p:spPr>
                <a:xfrm rot="5400000">
                  <a:off x="3268098" y="1413026"/>
                  <a:ext cx="1258845" cy="1248068"/>
                </a:xfrm>
                <a:custGeom>
                  <a:avLst/>
                  <a:gdLst>
                    <a:gd name="connsiteX0" fmla="*/ 186889 w 1678460"/>
                    <a:gd name="connsiteY0" fmla="*/ 1170350 h 1664090"/>
                    <a:gd name="connsiteX1" fmla="*/ 495340 w 1678460"/>
                    <a:gd name="connsiteY1" fmla="*/ 1478801 h 1664090"/>
                    <a:gd name="connsiteX2" fmla="*/ 844815 w 1678460"/>
                    <a:gd name="connsiteY2" fmla="*/ 1478801 h 1664090"/>
                    <a:gd name="connsiteX3" fmla="*/ 1491571 w 1678460"/>
                    <a:gd name="connsiteY3" fmla="*/ 832045 h 1664090"/>
                    <a:gd name="connsiteX4" fmla="*/ 1491571 w 1678460"/>
                    <a:gd name="connsiteY4" fmla="*/ 493740 h 1664090"/>
                    <a:gd name="connsiteX5" fmla="*/ 1183120 w 1678460"/>
                    <a:gd name="connsiteY5" fmla="*/ 185289 h 1664090"/>
                    <a:gd name="connsiteX6" fmla="*/ 833645 w 1678460"/>
                    <a:gd name="connsiteY6" fmla="*/ 185289 h 1664090"/>
                    <a:gd name="connsiteX7" fmla="*/ 186889 w 1678460"/>
                    <a:gd name="connsiteY7" fmla="*/ 832045 h 1664090"/>
                    <a:gd name="connsiteX8" fmla="*/ 0 w 1678460"/>
                    <a:gd name="connsiteY8" fmla="*/ 1664090 h 1664090"/>
                    <a:gd name="connsiteX9" fmla="*/ 0 w 1678460"/>
                    <a:gd name="connsiteY9" fmla="*/ 832045 h 1664090"/>
                    <a:gd name="connsiteX10" fmla="*/ 832045 w 1678460"/>
                    <a:gd name="connsiteY10" fmla="*/ 0 h 1664090"/>
                    <a:gd name="connsiteX11" fmla="*/ 1678460 w 1678460"/>
                    <a:gd name="connsiteY11" fmla="*/ 0 h 1664090"/>
                    <a:gd name="connsiteX12" fmla="*/ 1678460 w 1678460"/>
                    <a:gd name="connsiteY12" fmla="*/ 832045 h 1664090"/>
                    <a:gd name="connsiteX13" fmla="*/ 846415 w 1678460"/>
                    <a:gd name="connsiteY13" fmla="*/ 166409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460" h="1664090">
                      <a:moveTo>
                        <a:pt x="186889" y="1170350"/>
                      </a:move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lnTo>
                        <a:pt x="833645" y="185289"/>
                      </a:lnTo>
                      <a:cubicBezTo>
                        <a:pt x="476452" y="185289"/>
                        <a:pt x="186889" y="474852"/>
                        <a:pt x="186889" y="832045"/>
                      </a:cubicBezTo>
                      <a:close/>
                      <a:moveTo>
                        <a:pt x="0" y="1664090"/>
                      </a:moveTo>
                      <a:lnTo>
                        <a:pt x="0" y="832045"/>
                      </a:lnTo>
                      <a:cubicBezTo>
                        <a:pt x="0" y="372519"/>
                        <a:pt x="372519" y="0"/>
                        <a:pt x="832045" y="0"/>
                      </a:cubicBezTo>
                      <a:lnTo>
                        <a:pt x="1678460" y="0"/>
                      </a:lnTo>
                      <a:lnTo>
                        <a:pt x="1678460" y="832045"/>
                      </a:lnTo>
                      <a:cubicBezTo>
                        <a:pt x="1678460" y="1291571"/>
                        <a:pt x="1305941" y="1664090"/>
                        <a:pt x="846415" y="16640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6" name="Freeform: Shape 5"/>
                <p:cNvSpPr/>
                <p:nvPr/>
              </p:nvSpPr>
              <p:spPr>
                <a:xfrm rot="5400000">
                  <a:off x="3538911" y="1666948"/>
                  <a:ext cx="723639" cy="749693"/>
                </a:xfrm>
                <a:custGeom>
                  <a:avLst/>
                  <a:gdLst>
                    <a:gd name="connsiteX0" fmla="*/ 112428 w 964852"/>
                    <a:gd name="connsiteY0" fmla="*/ 709448 h 999590"/>
                    <a:gd name="connsiteX1" fmla="*/ 291270 w 964852"/>
                    <a:gd name="connsiteY1" fmla="*/ 888290 h 999590"/>
                    <a:gd name="connsiteX2" fmla="*/ 487422 w 964852"/>
                    <a:gd name="connsiteY2" fmla="*/ 888290 h 999590"/>
                    <a:gd name="connsiteX3" fmla="*/ 862416 w 964852"/>
                    <a:gd name="connsiteY3" fmla="*/ 513296 h 999590"/>
                    <a:gd name="connsiteX4" fmla="*/ 862416 w 964852"/>
                    <a:gd name="connsiteY4" fmla="*/ 290142 h 999590"/>
                    <a:gd name="connsiteX5" fmla="*/ 683574 w 964852"/>
                    <a:gd name="connsiteY5" fmla="*/ 111300 h 999590"/>
                    <a:gd name="connsiteX6" fmla="*/ 487422 w 964852"/>
                    <a:gd name="connsiteY6" fmla="*/ 111300 h 999590"/>
                    <a:gd name="connsiteX7" fmla="*/ 112428 w 964852"/>
                    <a:gd name="connsiteY7" fmla="*/ 486294 h 999590"/>
                    <a:gd name="connsiteX8" fmla="*/ 0 w 964852"/>
                    <a:gd name="connsiteY8" fmla="*/ 769511 h 999590"/>
                    <a:gd name="connsiteX9" fmla="*/ 0 w 964852"/>
                    <a:gd name="connsiteY9" fmla="*/ 482426 h 999590"/>
                    <a:gd name="connsiteX10" fmla="*/ 482426 w 964852"/>
                    <a:gd name="connsiteY10" fmla="*/ 0 h 999590"/>
                    <a:gd name="connsiteX11" fmla="*/ 734773 w 964852"/>
                    <a:gd name="connsiteY11" fmla="*/ 0 h 999590"/>
                    <a:gd name="connsiteX12" fmla="*/ 964852 w 964852"/>
                    <a:gd name="connsiteY12" fmla="*/ 230079 h 999590"/>
                    <a:gd name="connsiteX13" fmla="*/ 964852 w 964852"/>
                    <a:gd name="connsiteY13" fmla="*/ 517164 h 999590"/>
                    <a:gd name="connsiteX14" fmla="*/ 482426 w 964852"/>
                    <a:gd name="connsiteY14" fmla="*/ 999590 h 999590"/>
                    <a:gd name="connsiteX15" fmla="*/ 230079 w 964852"/>
                    <a:gd name="connsiteY15" fmla="*/ 999590 h 999590"/>
                    <a:gd name="connsiteX16" fmla="*/ 0 w 964852"/>
                    <a:gd name="connsiteY16" fmla="*/ 769511 h 99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4852" h="999590">
                      <a:moveTo>
                        <a:pt x="112428" y="709448"/>
                      </a:moveTo>
                      <a:cubicBezTo>
                        <a:pt x="112428" y="808220"/>
                        <a:pt x="192498" y="888290"/>
                        <a:pt x="291270" y="888290"/>
                      </a:cubicBezTo>
                      <a:lnTo>
                        <a:pt x="487422" y="888290"/>
                      </a:lnTo>
                      <a:cubicBezTo>
                        <a:pt x="694525" y="888290"/>
                        <a:pt x="862416" y="720399"/>
                        <a:pt x="862416" y="513296"/>
                      </a:cubicBezTo>
                      <a:lnTo>
                        <a:pt x="862416" y="290142"/>
                      </a:lnTo>
                      <a:cubicBezTo>
                        <a:pt x="862416" y="191370"/>
                        <a:pt x="782346" y="111300"/>
                        <a:pt x="683574" y="111300"/>
                      </a:cubicBezTo>
                      <a:lnTo>
                        <a:pt x="487422" y="111300"/>
                      </a:lnTo>
                      <a:cubicBezTo>
                        <a:pt x="280319" y="111300"/>
                        <a:pt x="112428" y="279191"/>
                        <a:pt x="112428" y="486294"/>
                      </a:cubicBezTo>
                      <a:close/>
                      <a:moveTo>
                        <a:pt x="0" y="769511"/>
                      </a:moveTo>
                      <a:lnTo>
                        <a:pt x="0" y="482426"/>
                      </a:lnTo>
                      <a:cubicBezTo>
                        <a:pt x="0" y="215989"/>
                        <a:pt x="215989" y="0"/>
                        <a:pt x="482426" y="0"/>
                      </a:cubicBezTo>
                      <a:lnTo>
                        <a:pt x="734773" y="0"/>
                      </a:lnTo>
                      <a:cubicBezTo>
                        <a:pt x="861842" y="0"/>
                        <a:pt x="964852" y="103010"/>
                        <a:pt x="964852" y="230079"/>
                      </a:cubicBezTo>
                      <a:lnTo>
                        <a:pt x="964852" y="517164"/>
                      </a:lnTo>
                      <a:cubicBezTo>
                        <a:pt x="964852" y="783601"/>
                        <a:pt x="748863" y="999590"/>
                        <a:pt x="482426" y="999590"/>
                      </a:cubicBezTo>
                      <a:lnTo>
                        <a:pt x="230079" y="999590"/>
                      </a:lnTo>
                      <a:cubicBezTo>
                        <a:pt x="103010" y="999590"/>
                        <a:pt x="0" y="896580"/>
                        <a:pt x="0" y="76951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44" name="Freeform: Shape 17"/>
              <p:cNvSpPr>
                <a:spLocks/>
              </p:cNvSpPr>
              <p:nvPr/>
            </p:nvSpPr>
            <p:spPr bwMode="auto">
              <a:xfrm>
                <a:off x="4961490" y="2477045"/>
                <a:ext cx="439990" cy="43999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headEnd/>
                <a:tailEnd/>
              </a:ln>
            </p:spPr>
            <p:txBody>
              <a:bodyPr anchor="ctr"/>
              <a:lstStyle/>
              <a:p>
                <a:pPr algn="ctr"/>
                <a:endParaRPr>
                  <a:cs typeface="+mn-ea"/>
                  <a:sym typeface="+mn-lt"/>
                </a:endParaRPr>
              </a:p>
            </p:txBody>
          </p:sp>
        </p:grpSp>
        <p:grpSp>
          <p:nvGrpSpPr>
            <p:cNvPr id="22" name="Group 25"/>
            <p:cNvGrpSpPr/>
            <p:nvPr/>
          </p:nvGrpSpPr>
          <p:grpSpPr>
            <a:xfrm>
              <a:off x="5898962" y="1648563"/>
              <a:ext cx="1798551" cy="1783154"/>
              <a:chOff x="6078982" y="1845629"/>
              <a:chExt cx="1798551" cy="1783154"/>
            </a:xfrm>
          </p:grpSpPr>
          <p:grpSp>
            <p:nvGrpSpPr>
              <p:cNvPr id="39" name="Group 6"/>
              <p:cNvGrpSpPr/>
              <p:nvPr/>
            </p:nvGrpSpPr>
            <p:grpSpPr>
              <a:xfrm>
                <a:off x="6078982" y="1845629"/>
                <a:ext cx="1798551" cy="1783154"/>
                <a:chOff x="4560089" y="1430787"/>
                <a:chExt cx="1258845" cy="1248068"/>
              </a:xfrm>
            </p:grpSpPr>
            <p:sp>
              <p:nvSpPr>
                <p:cNvPr id="41" name="Freeform: Shape 7"/>
                <p:cNvSpPr/>
                <p:nvPr/>
              </p:nvSpPr>
              <p:spPr>
                <a:xfrm>
                  <a:off x="4560089" y="1430787"/>
                  <a:ext cx="1258845" cy="1248068"/>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2" name="Freeform: Shape 8"/>
                <p:cNvSpPr/>
                <p:nvPr/>
              </p:nvSpPr>
              <p:spPr>
                <a:xfrm rot="10800000">
                  <a:off x="4814665" y="1660340"/>
                  <a:ext cx="749693" cy="743274"/>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sp>
            <p:nvSpPr>
              <p:cNvPr id="40" name="Freeform: Shape 18"/>
              <p:cNvSpPr>
                <a:spLocks/>
              </p:cNvSpPr>
              <p:nvPr/>
            </p:nvSpPr>
            <p:spPr bwMode="auto">
              <a:xfrm>
                <a:off x="6723903" y="2502993"/>
                <a:ext cx="432339" cy="338351"/>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accent2"/>
              </a:solidFill>
              <a:ln w="9525">
                <a:noFill/>
                <a:round/>
                <a:headEnd/>
                <a:tailEnd/>
              </a:ln>
            </p:spPr>
            <p:txBody>
              <a:bodyPr anchor="ctr"/>
              <a:lstStyle/>
              <a:p>
                <a:pPr algn="ctr"/>
                <a:endParaRPr>
                  <a:cs typeface="+mn-ea"/>
                  <a:sym typeface="+mn-lt"/>
                </a:endParaRPr>
              </a:p>
            </p:txBody>
          </p:sp>
        </p:grpSp>
        <p:grpSp>
          <p:nvGrpSpPr>
            <p:cNvPr id="23" name="Group 19"/>
            <p:cNvGrpSpPr/>
            <p:nvPr/>
          </p:nvGrpSpPr>
          <p:grpSpPr>
            <a:xfrm>
              <a:off x="5898962" y="3501008"/>
              <a:ext cx="1798551" cy="1783154"/>
              <a:chOff x="6078982" y="3658107"/>
              <a:chExt cx="1798551" cy="1783154"/>
            </a:xfrm>
          </p:grpSpPr>
          <p:sp>
            <p:nvSpPr>
              <p:cNvPr id="36" name="Freeform: Shape 16"/>
              <p:cNvSpPr>
                <a:spLocks/>
              </p:cNvSpPr>
              <p:nvPr/>
            </p:nvSpPr>
            <p:spPr bwMode="auto">
              <a:xfrm>
                <a:off x="6770009" y="4338234"/>
                <a:ext cx="410267" cy="404321"/>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4"/>
              </a:solidFill>
              <a:ln w="9525">
                <a:noFill/>
                <a:round/>
                <a:headEnd/>
                <a:tailEnd/>
              </a:ln>
            </p:spPr>
            <p:txBody>
              <a:bodyPr anchor="ctr"/>
              <a:lstStyle/>
              <a:p>
                <a:pPr algn="ctr"/>
                <a:endParaRPr>
                  <a:cs typeface="+mn-ea"/>
                  <a:sym typeface="+mn-lt"/>
                </a:endParaRPr>
              </a:p>
            </p:txBody>
          </p:sp>
          <p:sp>
            <p:nvSpPr>
              <p:cNvPr id="37" name="Freeform: Shape 28"/>
              <p:cNvSpPr/>
              <p:nvPr/>
            </p:nvSpPr>
            <p:spPr>
              <a:xfrm flipH="1">
                <a:off x="6078982"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8" name="Freeform: Shape 31"/>
              <p:cNvSpPr/>
              <p:nvPr/>
            </p:nvSpPr>
            <p:spPr>
              <a:xfrm rot="10800000" flipH="1">
                <a:off x="6439589"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4"/>
              </a:solidFill>
              <a:ln w="12700" cap="flat" cmpd="sng" algn="ctr">
                <a:solidFill>
                  <a:schemeClr val="accent4">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grpSp>
          <p:nvGrpSpPr>
            <p:cNvPr id="24" name="Group 35"/>
            <p:cNvGrpSpPr/>
            <p:nvPr/>
          </p:nvGrpSpPr>
          <p:grpSpPr>
            <a:xfrm>
              <a:off x="909336" y="3915005"/>
              <a:ext cx="3098432" cy="1067951"/>
              <a:chOff x="7834637" y="2276873"/>
              <a:chExt cx="2692303" cy="1067951"/>
            </a:xfrm>
          </p:grpSpPr>
          <p:sp>
            <p:nvSpPr>
              <p:cNvPr id="34" name="TextBox 37"/>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accent1">
                        <a:lumMod val="100000"/>
                      </a:schemeClr>
                    </a:solidFill>
                    <a:cs typeface="+mn-ea"/>
                    <a:sym typeface="+mn-lt"/>
                  </a:rPr>
                  <a:t>洞察</a:t>
                </a:r>
              </a:p>
            </p:txBody>
          </p:sp>
          <p:sp>
            <p:nvSpPr>
              <p:cNvPr id="35" name="TextBox 38"/>
              <p:cNvSpPr txBox="1">
                <a:spLocks/>
              </p:cNvSpPr>
              <p:nvPr/>
            </p:nvSpPr>
            <p:spPr>
              <a:xfrm>
                <a:off x="7834637" y="2726058"/>
                <a:ext cx="2692303" cy="618766"/>
              </a:xfrm>
              <a:prstGeom prst="rect">
                <a:avLst/>
              </a:prstGeom>
            </p:spPr>
            <p:txBody>
              <a:bodyPr vert="horz" wrap="square" lIns="0" tIns="0" rIns="360000" bIns="0" anchor="ctr">
                <a:noAutofit/>
              </a:bodyPr>
              <a:lstStyle/>
              <a:p>
                <a:pPr algn="r" fontAlgn="ctr"/>
                <a:r>
                  <a:rPr lang="zh-CN" altLang="en-US" sz="1200" dirty="0">
                    <a:solidFill>
                      <a:schemeClr val="tx1">
                        <a:lumMod val="65000"/>
                        <a:lumOff val="35000"/>
                      </a:schemeClr>
                    </a:solidFill>
                    <a:cs typeface="+mn-ea"/>
                    <a:sym typeface="+mn-lt"/>
                  </a:rPr>
                  <a:t>可以观察到神经网络</a:t>
                </a:r>
                <a:endParaRPr lang="en-US" altLang="zh-CN" sz="1200" dirty="0">
                  <a:solidFill>
                    <a:schemeClr val="tx1">
                      <a:lumMod val="65000"/>
                      <a:lumOff val="35000"/>
                    </a:schemeClr>
                  </a:solidFill>
                  <a:cs typeface="+mn-ea"/>
                  <a:sym typeface="+mn-lt"/>
                </a:endParaRPr>
              </a:p>
              <a:p>
                <a:pPr algn="r" fontAlgn="ctr"/>
                <a:r>
                  <a:rPr lang="zh-CN" altLang="en-US" sz="1200" dirty="0">
                    <a:solidFill>
                      <a:schemeClr val="tx1">
                        <a:lumMod val="65000"/>
                        <a:lumOff val="35000"/>
                      </a:schemeClr>
                    </a:solidFill>
                    <a:cs typeface="+mn-ea"/>
                    <a:sym typeface="+mn-lt"/>
                  </a:rPr>
                  <a:t>学习到了什么</a:t>
                </a:r>
                <a:endParaRPr lang="en-US" altLang="zh-CN" sz="1200" dirty="0">
                  <a:solidFill>
                    <a:schemeClr val="tx1">
                      <a:lumMod val="65000"/>
                      <a:lumOff val="35000"/>
                    </a:schemeClr>
                  </a:solidFill>
                  <a:cs typeface="+mn-ea"/>
                  <a:sym typeface="+mn-lt"/>
                </a:endParaRPr>
              </a:p>
            </p:txBody>
          </p:sp>
        </p:grpSp>
        <p:grpSp>
          <p:nvGrpSpPr>
            <p:cNvPr id="25" name="Group 39"/>
            <p:cNvGrpSpPr/>
            <p:nvPr/>
          </p:nvGrpSpPr>
          <p:grpSpPr>
            <a:xfrm>
              <a:off x="7697513" y="3915005"/>
              <a:ext cx="3290541" cy="1098431"/>
              <a:chOff x="1197898" y="2503545"/>
              <a:chExt cx="2838123" cy="1098431"/>
            </a:xfrm>
          </p:grpSpPr>
          <p:sp>
            <p:nvSpPr>
              <p:cNvPr id="32" name="TextBox 40"/>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accent4">
                        <a:lumMod val="100000"/>
                      </a:schemeClr>
                    </a:solidFill>
                    <a:cs typeface="+mn-ea"/>
                    <a:sym typeface="+mn-lt"/>
                  </a:rPr>
                  <a:t>未来工作</a:t>
                </a:r>
              </a:p>
            </p:txBody>
          </p:sp>
          <p:sp>
            <p:nvSpPr>
              <p:cNvPr id="33" name="TextBox 41"/>
              <p:cNvSpPr txBox="1">
                <a:spLocks/>
              </p:cNvSpPr>
              <p:nvPr/>
            </p:nvSpPr>
            <p:spPr>
              <a:xfrm>
                <a:off x="1197898" y="2983210"/>
                <a:ext cx="2838123" cy="618766"/>
              </a:xfrm>
              <a:prstGeom prst="rect">
                <a:avLst/>
              </a:prstGeom>
            </p:spPr>
            <p:txBody>
              <a:bodyPr vert="horz" wrap="square" lIns="360000" tIns="0" rIns="0" bIns="0" anchor="ctr" anchorCtr="0">
                <a:noAutofit/>
              </a:bodyPr>
              <a:lstStyle/>
              <a:p>
                <a:pPr fontAlgn="ctr"/>
                <a:r>
                  <a:rPr lang="zh-CN" altLang="en-US" sz="1200" dirty="0">
                    <a:solidFill>
                      <a:schemeClr val="tx1">
                        <a:lumMod val="65000"/>
                        <a:lumOff val="35000"/>
                      </a:schemeClr>
                    </a:solidFill>
                    <a:cs typeface="+mn-ea"/>
                    <a:sym typeface="+mn-lt"/>
                  </a:rPr>
                  <a:t>生成模型</a:t>
                </a:r>
                <a:endParaRPr lang="en-US" altLang="zh-CN" sz="1200" dirty="0">
                  <a:solidFill>
                    <a:schemeClr val="tx1">
                      <a:lumMod val="65000"/>
                      <a:lumOff val="35000"/>
                    </a:schemeClr>
                  </a:solidFill>
                  <a:cs typeface="+mn-ea"/>
                  <a:sym typeface="+mn-lt"/>
                </a:endParaRPr>
              </a:p>
              <a:p>
                <a:pPr fontAlgn="ctr"/>
                <a:r>
                  <a:rPr lang="zh-CN" altLang="en-US" sz="1200" dirty="0">
                    <a:solidFill>
                      <a:schemeClr val="tx1">
                        <a:lumMod val="65000"/>
                        <a:lumOff val="35000"/>
                      </a:schemeClr>
                    </a:solidFill>
                    <a:cs typeface="+mn-ea"/>
                    <a:sym typeface="+mn-lt"/>
                  </a:rPr>
                  <a:t>扩展到一般图</a:t>
                </a:r>
                <a:endParaRPr lang="en-US" altLang="zh-CN" sz="1200" dirty="0">
                  <a:solidFill>
                    <a:schemeClr val="tx1">
                      <a:lumMod val="65000"/>
                      <a:lumOff val="35000"/>
                    </a:schemeClr>
                  </a:solidFill>
                  <a:cs typeface="+mn-ea"/>
                  <a:sym typeface="+mn-lt"/>
                </a:endParaRPr>
              </a:p>
            </p:txBody>
          </p:sp>
        </p:grpSp>
        <p:grpSp>
          <p:nvGrpSpPr>
            <p:cNvPr id="26" name="Group 42"/>
            <p:cNvGrpSpPr/>
            <p:nvPr/>
          </p:nvGrpSpPr>
          <p:grpSpPr>
            <a:xfrm>
              <a:off x="909335" y="1889834"/>
              <a:ext cx="3113829" cy="1078111"/>
              <a:chOff x="7821258" y="2276873"/>
              <a:chExt cx="2705682" cy="1078111"/>
            </a:xfrm>
          </p:grpSpPr>
          <p:sp>
            <p:nvSpPr>
              <p:cNvPr id="30" name="TextBox 43"/>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accent3">
                        <a:lumMod val="100000"/>
                      </a:schemeClr>
                    </a:solidFill>
                    <a:cs typeface="+mn-ea"/>
                    <a:sym typeface="+mn-lt"/>
                  </a:rPr>
                  <a:t>不变卷积</a:t>
                </a:r>
              </a:p>
            </p:txBody>
          </p:sp>
          <p:sp>
            <p:nvSpPr>
              <p:cNvPr id="31" name="TextBox 44"/>
              <p:cNvSpPr txBox="1">
                <a:spLocks/>
              </p:cNvSpPr>
              <p:nvPr/>
            </p:nvSpPr>
            <p:spPr>
              <a:xfrm>
                <a:off x="7821258" y="2736218"/>
                <a:ext cx="2705681" cy="618766"/>
              </a:xfrm>
              <a:prstGeom prst="rect">
                <a:avLst/>
              </a:prstGeom>
            </p:spPr>
            <p:txBody>
              <a:bodyPr vert="horz" wrap="square" lIns="0" tIns="0" rIns="360000" bIns="0" anchor="ctr">
                <a:noAutofit/>
              </a:bodyPr>
              <a:lstStyle/>
              <a:p>
                <a:pPr algn="r" fontAlgn="ctr"/>
                <a:r>
                  <a:rPr lang="zh-CN" altLang="en-US" sz="1200" dirty="0">
                    <a:solidFill>
                      <a:schemeClr val="tx1">
                        <a:lumMod val="65000"/>
                        <a:lumOff val="35000"/>
                      </a:schemeClr>
                    </a:solidFill>
                    <a:cs typeface="+mn-ea"/>
                    <a:sym typeface="+mn-lt"/>
                  </a:rPr>
                  <a:t>对相似变化具有不变性</a:t>
                </a:r>
                <a:endParaRPr lang="en-US" altLang="zh-CN" sz="1200" dirty="0">
                  <a:solidFill>
                    <a:schemeClr val="tx1">
                      <a:lumMod val="65000"/>
                      <a:lumOff val="35000"/>
                    </a:schemeClr>
                  </a:solidFill>
                  <a:cs typeface="+mn-ea"/>
                  <a:sym typeface="+mn-lt"/>
                </a:endParaRPr>
              </a:p>
              <a:p>
                <a:pPr algn="r" fontAlgn="ctr"/>
                <a:r>
                  <a:rPr lang="zh-CN" altLang="en-US" sz="1200" dirty="0">
                    <a:solidFill>
                      <a:schemeClr val="tx1">
                        <a:lumMod val="65000"/>
                        <a:lumOff val="35000"/>
                      </a:schemeClr>
                    </a:solidFill>
                    <a:cs typeface="+mn-ea"/>
                    <a:sym typeface="+mn-lt"/>
                  </a:rPr>
                  <a:t>相对的几何特征</a:t>
                </a:r>
                <a:endParaRPr lang="en-US" altLang="zh-CN" sz="1200" dirty="0">
                  <a:solidFill>
                    <a:schemeClr val="tx1">
                      <a:lumMod val="65000"/>
                      <a:lumOff val="35000"/>
                    </a:schemeClr>
                  </a:solidFill>
                  <a:cs typeface="+mn-ea"/>
                  <a:sym typeface="+mn-lt"/>
                </a:endParaRPr>
              </a:p>
            </p:txBody>
          </p:sp>
        </p:grpSp>
        <p:grpSp>
          <p:nvGrpSpPr>
            <p:cNvPr id="27" name="Group 45"/>
            <p:cNvGrpSpPr/>
            <p:nvPr/>
          </p:nvGrpSpPr>
          <p:grpSpPr>
            <a:xfrm>
              <a:off x="7697513" y="1889834"/>
              <a:ext cx="3290541" cy="1078111"/>
              <a:chOff x="1197898" y="2503545"/>
              <a:chExt cx="2838123" cy="1078111"/>
            </a:xfrm>
          </p:grpSpPr>
          <p:sp>
            <p:nvSpPr>
              <p:cNvPr id="28" name="TextBox 46"/>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accent2">
                        <a:lumMod val="100000"/>
                      </a:schemeClr>
                    </a:solidFill>
                    <a:cs typeface="+mn-ea"/>
                    <a:sym typeface="+mn-lt"/>
                  </a:rPr>
                  <a:t>空间自适应池化</a:t>
                </a:r>
              </a:p>
            </p:txBody>
          </p:sp>
          <p:sp>
            <p:nvSpPr>
              <p:cNvPr id="29" name="TextBox 47"/>
              <p:cNvSpPr txBox="1">
                <a:spLocks/>
              </p:cNvSpPr>
              <p:nvPr/>
            </p:nvSpPr>
            <p:spPr>
              <a:xfrm>
                <a:off x="1197898" y="2962890"/>
                <a:ext cx="2838123" cy="618766"/>
              </a:xfrm>
              <a:prstGeom prst="rect">
                <a:avLst/>
              </a:prstGeom>
            </p:spPr>
            <p:txBody>
              <a:bodyPr vert="horz" wrap="square" lIns="360000" tIns="0" rIns="0" bIns="0" anchor="ctr" anchorCtr="0">
                <a:noAutofit/>
              </a:bodyPr>
              <a:lstStyle/>
              <a:p>
                <a:pPr fontAlgn="ctr"/>
                <a:r>
                  <a:rPr lang="zh-CN" altLang="en-US" sz="1200" dirty="0">
                    <a:solidFill>
                      <a:schemeClr val="tx1">
                        <a:lumMod val="65000"/>
                        <a:lumOff val="35000"/>
                      </a:schemeClr>
                    </a:solidFill>
                    <a:cs typeface="+mn-ea"/>
                    <a:sym typeface="+mn-lt"/>
                  </a:rPr>
                  <a:t>任务驱动的边收缩</a:t>
                </a:r>
                <a:endParaRPr lang="en-US" altLang="zh-CN" sz="1200" dirty="0">
                  <a:solidFill>
                    <a:schemeClr val="tx1">
                      <a:lumMod val="65000"/>
                      <a:lumOff val="35000"/>
                    </a:schemeClr>
                  </a:solidFill>
                  <a:cs typeface="+mn-ea"/>
                  <a:sym typeface="+mn-lt"/>
                </a:endParaRPr>
              </a:p>
              <a:p>
                <a:pPr fontAlgn="ctr"/>
                <a:r>
                  <a:rPr lang="zh-CN" altLang="en-US" sz="1200" dirty="0">
                    <a:solidFill>
                      <a:schemeClr val="tx1">
                        <a:lumMod val="65000"/>
                        <a:lumOff val="35000"/>
                      </a:schemeClr>
                    </a:solidFill>
                    <a:cs typeface="+mn-ea"/>
                    <a:sym typeface="+mn-lt"/>
                  </a:rPr>
                  <a:t>视觉线索</a:t>
                </a:r>
                <a:endParaRPr lang="en-US" altLang="zh-CN" sz="1200" dirty="0">
                  <a:solidFill>
                    <a:schemeClr val="tx1">
                      <a:lumMod val="65000"/>
                      <a:lumOff val="35000"/>
                    </a:schemeClr>
                  </a:solidFill>
                  <a:cs typeface="+mn-ea"/>
                  <a:sym typeface="+mn-lt"/>
                </a:endParaRPr>
              </a:p>
            </p:txBody>
          </p:sp>
        </p:grpSp>
      </p:grpSp>
    </p:spTree>
    <p:extLst>
      <p:ext uri="{BB962C8B-B14F-4D97-AF65-F5344CB8AC3E}">
        <p14:creationId xmlns:p14="http://schemas.microsoft.com/office/powerpoint/2010/main" val="101509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9600" b="1" dirty="0">
                <a:solidFill>
                  <a:schemeClr val="accent6"/>
                </a:solidFill>
                <a:cs typeface="+mn-ea"/>
                <a:sym typeface="+mn-lt"/>
              </a:rPr>
              <a:t>01</a:t>
            </a:r>
            <a:endParaRPr lang="zh-CN" altLang="en-US" sz="9600" b="1" dirty="0">
              <a:solidFill>
                <a:schemeClr val="accent6"/>
              </a:solidFill>
              <a:cs typeface="+mn-ea"/>
              <a:sym typeface="+mn-lt"/>
            </a:endParaRPr>
          </a:p>
        </p:txBody>
      </p:sp>
      <p:sp>
        <p:nvSpPr>
          <p:cNvPr id="18" name="TextBox 39"/>
          <p:cNvSpPr txBox="1"/>
          <p:nvPr/>
        </p:nvSpPr>
        <p:spPr>
          <a:xfrm>
            <a:off x="1019869" y="1675312"/>
            <a:ext cx="4051324" cy="622364"/>
          </a:xfrm>
          <a:prstGeom prst="rect">
            <a:avLst/>
          </a:prstGeom>
          <a:noFill/>
        </p:spPr>
        <p:txBody>
          <a:bodyPr wrap="none" lIns="360000" tIns="0" rIns="0" bIns="0" anchor="b" anchorCtr="0">
            <a:noAutofit/>
          </a:bodyPr>
          <a:lstStyle/>
          <a:p>
            <a:r>
              <a:rPr lang="zh-CN" altLang="en-US" sz="3600" b="1" dirty="0">
                <a:solidFill>
                  <a:schemeClr val="accent1"/>
                </a:solidFill>
                <a:cs typeface="+mn-ea"/>
                <a:sym typeface="+mn-lt"/>
              </a:rPr>
              <a:t>背景及意义</a:t>
            </a:r>
            <a:endParaRPr lang="en-US" altLang="zh-CN" sz="3600" b="1" dirty="0">
              <a:solidFill>
                <a:schemeClr val="accent1"/>
              </a:solidFill>
              <a:cs typeface="+mn-ea"/>
              <a:sym typeface="+mn-lt"/>
            </a:endParaRPr>
          </a:p>
          <a:p>
            <a:r>
              <a:rPr lang="en-US" altLang="zh-CN" b="1" dirty="0">
                <a:solidFill>
                  <a:schemeClr val="accent1"/>
                </a:solidFill>
                <a:cs typeface="+mn-ea"/>
                <a:sym typeface="+mn-lt"/>
              </a:rPr>
              <a:t>(Background &amp;Significance)</a:t>
            </a:r>
            <a:endParaRPr lang="zh-CN" altLang="en-US" b="1" dirty="0">
              <a:solidFill>
                <a:schemeClr val="accent1"/>
              </a:solidFill>
              <a:cs typeface="+mn-ea"/>
              <a:sym typeface="+mn-lt"/>
            </a:endParaRPr>
          </a:p>
        </p:txBody>
      </p:sp>
      <p:pic>
        <p:nvPicPr>
          <p:cNvPr id="22" name="图片 21" descr="33af44c9fe23df8286f99d06e678fd1b">
            <a:extLst>
              <a:ext uri="{FF2B5EF4-FFF2-40B4-BE49-F238E27FC236}">
                <a16:creationId xmlns:a16="http://schemas.microsoft.com/office/drawing/2014/main" id="{AD20C445-A640-4CA1-9EF6-1D0C77BE56E4}"/>
              </a:ext>
            </a:extLst>
          </p:cNvPr>
          <p:cNvPicPr>
            <a:picLocks noChangeAspect="1"/>
          </p:cNvPicPr>
          <p:nvPr/>
        </p:nvPicPr>
        <p:blipFill>
          <a:blip r:embed="rId3"/>
          <a:stretch>
            <a:fillRect/>
          </a:stretch>
        </p:blipFill>
        <p:spPr>
          <a:xfrm rot="13505325">
            <a:off x="6492319" y="1811664"/>
            <a:ext cx="5376448" cy="5164882"/>
          </a:xfrm>
          <a:prstGeom prst="rect">
            <a:avLst/>
          </a:prstGeom>
        </p:spPr>
      </p:pic>
    </p:spTree>
    <p:extLst>
      <p:ext uri="{BB962C8B-B14F-4D97-AF65-F5344CB8AC3E}">
        <p14:creationId xmlns:p14="http://schemas.microsoft.com/office/powerpoint/2010/main" val="4150615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06327" y="833971"/>
            <a:ext cx="3372534" cy="3372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a:off x="2428052" y="522468"/>
            <a:ext cx="3929085" cy="3929085"/>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2565114" y="642916"/>
            <a:ext cx="3675730" cy="3675729"/>
          </a:xfrm>
          <a:prstGeom prst="ellipse">
            <a:avLst/>
          </a:prstGeom>
          <a:noFill/>
          <a:ln w="2222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8"/>
          <p:cNvSpPr/>
          <p:nvPr/>
        </p:nvSpPr>
        <p:spPr>
          <a:xfrm>
            <a:off x="2303450" y="397867"/>
            <a:ext cx="4174132" cy="4174132"/>
          </a:xfrm>
          <a:prstGeom prst="ellipse">
            <a:avLst/>
          </a:prstGeom>
          <a:noFill/>
          <a:ln w="22225">
            <a:solidFill>
              <a:schemeClr val="accent2">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3308109" y="1819060"/>
            <a:ext cx="2394442" cy="1323439"/>
          </a:xfrm>
          <a:prstGeom prst="rect">
            <a:avLst/>
          </a:prstGeom>
          <a:noFill/>
        </p:spPr>
        <p:txBody>
          <a:bodyPr wrap="square" rtlCol="0">
            <a:spAutoFit/>
          </a:bodyPr>
          <a:lstStyle/>
          <a:p>
            <a:r>
              <a:rPr lang="zh-CN" altLang="en-US" sz="8000" b="1" dirty="0">
                <a:solidFill>
                  <a:schemeClr val="bg1"/>
                </a:solidFill>
                <a:cs typeface="+mn-ea"/>
                <a:sym typeface="+mn-lt"/>
              </a:rPr>
              <a:t>谢谢</a:t>
            </a:r>
          </a:p>
        </p:txBody>
      </p:sp>
      <p:pic>
        <p:nvPicPr>
          <p:cNvPr id="37" name="图片 36" descr="33af44c9fe23df8286f99d06e678fd1b">
            <a:extLst>
              <a:ext uri="{FF2B5EF4-FFF2-40B4-BE49-F238E27FC236}">
                <a16:creationId xmlns:a16="http://schemas.microsoft.com/office/drawing/2014/main" id="{C28C8A30-836B-4920-8166-FE9FE4F05CA4}"/>
              </a:ext>
            </a:extLst>
          </p:cNvPr>
          <p:cNvPicPr>
            <a:picLocks noChangeAspect="1"/>
          </p:cNvPicPr>
          <p:nvPr/>
        </p:nvPicPr>
        <p:blipFill>
          <a:blip r:embed="rId3"/>
          <a:stretch>
            <a:fillRect/>
          </a:stretch>
        </p:blipFill>
        <p:spPr>
          <a:xfrm rot="14011773">
            <a:off x="7241597" y="-385775"/>
            <a:ext cx="3148958" cy="3025045"/>
          </a:xfrm>
          <a:prstGeom prst="rect">
            <a:avLst/>
          </a:prstGeom>
        </p:spPr>
      </p:pic>
      <p:pic>
        <p:nvPicPr>
          <p:cNvPr id="38" name="图片 37" descr="33af44c9fe23df8286f99d06e678fd1b">
            <a:extLst>
              <a:ext uri="{FF2B5EF4-FFF2-40B4-BE49-F238E27FC236}">
                <a16:creationId xmlns:a16="http://schemas.microsoft.com/office/drawing/2014/main" id="{E5043FFE-0EFC-4FFF-886D-ED30E511D33E}"/>
              </a:ext>
            </a:extLst>
          </p:cNvPr>
          <p:cNvPicPr>
            <a:picLocks noChangeAspect="1"/>
          </p:cNvPicPr>
          <p:nvPr/>
        </p:nvPicPr>
        <p:blipFill>
          <a:blip r:embed="rId3"/>
          <a:stretch>
            <a:fillRect/>
          </a:stretch>
        </p:blipFill>
        <p:spPr>
          <a:xfrm rot="3046168">
            <a:off x="-972041" y="3005485"/>
            <a:ext cx="3148958" cy="3025045"/>
          </a:xfrm>
          <a:prstGeom prst="rect">
            <a:avLst/>
          </a:prstGeom>
        </p:spPr>
      </p:pic>
    </p:spTree>
    <p:extLst>
      <p:ext uri="{BB962C8B-B14F-4D97-AF65-F5344CB8AC3E}">
        <p14:creationId xmlns:p14="http://schemas.microsoft.com/office/powerpoint/2010/main" val="1479910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5"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500"/>
                                        <p:tgtEl>
                                          <p:spTgt spid="8"/>
                                        </p:tgtEl>
                                      </p:cBhvr>
                                    </p:animEffect>
                                    <p:anim calcmode="lin" valueType="num">
                                      <p:cBhvr>
                                        <p:cTn id="18" dur="1500" fill="hold"/>
                                        <p:tgtEl>
                                          <p:spTgt spid="8"/>
                                        </p:tgtEl>
                                        <p:attrNameLst>
                                          <p:attrName>ppt_w</p:attrName>
                                        </p:attrNameLst>
                                      </p:cBhvr>
                                      <p:tavLst>
                                        <p:tav tm="0" fmla="#ppt_w*sin(2.5*pi*$)">
                                          <p:val>
                                            <p:fltVal val="0"/>
                                          </p:val>
                                        </p:tav>
                                        <p:tav tm="100000">
                                          <p:val>
                                            <p:fltVal val="1"/>
                                          </p:val>
                                        </p:tav>
                                      </p:tavLst>
                                    </p:anim>
                                    <p:anim calcmode="lin" valueType="num">
                                      <p:cBhvr>
                                        <p:cTn id="19" dur="1500" fill="hold"/>
                                        <p:tgtEl>
                                          <p:spTgt spid="8"/>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
                                        </p:tgtEl>
                                      </p:cBhvr>
                                    </p:animEffect>
                                  </p:childTnLst>
                                </p:cTn>
                              </p:par>
                            </p:childTnLst>
                          </p:cTn>
                        </p:par>
                        <p:par>
                          <p:cTn id="30" fill="hold">
                            <p:stCondLst>
                              <p:cond delay="2250"/>
                            </p:stCondLst>
                            <p:childTnLst>
                              <p:par>
                                <p:cTn id="31" presetID="38" presetClass="entr" presetSubtype="0" accel="50000" fill="hold" grpId="0" nodeType="afterEffect">
                                  <p:stCondLst>
                                    <p:cond delay="0"/>
                                  </p:stCondLst>
                                  <p:iterate type="lt">
                                    <p:tmPct val="30000"/>
                                  </p:iterate>
                                  <p:childTnLst>
                                    <p:set>
                                      <p:cBhvr>
                                        <p:cTn id="32" dur="1" fill="hold">
                                          <p:stCondLst>
                                            <p:cond delay="0"/>
                                          </p:stCondLst>
                                        </p:cTn>
                                        <p:tgtEl>
                                          <p:spTgt spid="14"/>
                                        </p:tgtEl>
                                        <p:attrNameLst>
                                          <p:attrName>style.visibility</p:attrName>
                                        </p:attrNameLst>
                                      </p:cBhvr>
                                      <p:to>
                                        <p:strVal val="visible"/>
                                      </p:to>
                                    </p:set>
                                    <p:set>
                                      <p:cBhvr>
                                        <p:cTn id="33" dur="455" fill="hold">
                                          <p:stCondLst>
                                            <p:cond delay="0"/>
                                          </p:stCondLst>
                                        </p:cTn>
                                        <p:tgtEl>
                                          <p:spTgt spid="14"/>
                                        </p:tgtEl>
                                        <p:attrNameLst>
                                          <p:attrName>style.rotation</p:attrName>
                                        </p:attrNameLst>
                                      </p:cBhvr>
                                      <p:to>
                                        <p:strVal val="-45.0"/>
                                      </p:to>
                                    </p:set>
                                    <p:anim calcmode="lin" valueType="num">
                                      <p:cBhvr>
                                        <p:cTn id="34"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05</a:t>
              </a:r>
              <a:endParaRPr lang="zh-CN" altLang="en-US" dirty="0">
                <a:solidFill>
                  <a:schemeClr val="bg1"/>
                </a:solidFill>
                <a:cs typeface="+mn-ea"/>
                <a:sym typeface="+mn-lt"/>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图像</a:t>
            </a:r>
          </a:p>
        </p:txBody>
      </p:sp>
      <p:sp>
        <p:nvSpPr>
          <p:cNvPr id="28" name="Rectangle 25"/>
          <p:cNvSpPr/>
          <p:nvPr/>
        </p:nvSpPr>
        <p:spPr>
          <a:xfrm>
            <a:off x="751339" y="3805122"/>
            <a:ext cx="7703886" cy="574425"/>
          </a:xfrm>
          <a:prstGeom prst="rect">
            <a:avLst/>
          </a:prstGeom>
        </p:spPr>
        <p:txBody>
          <a:bodyPr wrap="square" lIns="144000" rIns="144000">
            <a:noAutofit/>
          </a:bodyPr>
          <a:lstStyle/>
          <a:p>
            <a:pPr algn="ctr" fontAlgn="ctr"/>
            <a:r>
              <a:rPr lang="en-US" altLang="zh-CN" sz="1600" dirty="0">
                <a:solidFill>
                  <a:schemeClr val="tx1">
                    <a:lumMod val="65000"/>
                    <a:lumOff val="35000"/>
                  </a:schemeClr>
                </a:solidFill>
                <a:cs typeface="+mn-ea"/>
                <a:sym typeface="+mn-lt"/>
              </a:rPr>
              <a:t>CNN</a:t>
            </a:r>
            <a:r>
              <a:rPr lang="zh-CN" altLang="en-US" sz="1600" dirty="0">
                <a:solidFill>
                  <a:schemeClr val="tx1">
                    <a:lumMod val="65000"/>
                    <a:lumOff val="35000"/>
                  </a:schemeClr>
                </a:solidFill>
                <a:cs typeface="+mn-ea"/>
                <a:sym typeface="+mn-lt"/>
              </a:rPr>
              <a:t> 可以很出色地完成分类和分割</a:t>
            </a:r>
            <a:endParaRPr lang="en-US" altLang="zh-CN" sz="1600" dirty="0">
              <a:solidFill>
                <a:schemeClr val="tx1">
                  <a:lumMod val="65000"/>
                  <a:lumOff val="35000"/>
                </a:schemeClr>
              </a:solidFill>
              <a:cs typeface="+mn-ea"/>
              <a:sym typeface="+mn-lt"/>
            </a:endParaRPr>
          </a:p>
        </p:txBody>
      </p:sp>
      <p:pic>
        <p:nvPicPr>
          <p:cNvPr id="21" name="Google Shape;164;p24">
            <a:extLst>
              <a:ext uri="{FF2B5EF4-FFF2-40B4-BE49-F238E27FC236}">
                <a16:creationId xmlns:a16="http://schemas.microsoft.com/office/drawing/2014/main" id="{A10F08C7-BB35-6C46-B2BB-5B452CB6815A}"/>
              </a:ext>
            </a:extLst>
          </p:cNvPr>
          <p:cNvPicPr preferRelativeResize="0"/>
          <p:nvPr/>
        </p:nvPicPr>
        <p:blipFill rotWithShape="1">
          <a:blip r:embed="rId3">
            <a:alphaModFix/>
          </a:blip>
          <a:srcRect t="13100" b="8780"/>
          <a:stretch/>
        </p:blipFill>
        <p:spPr>
          <a:xfrm>
            <a:off x="1333603" y="1288260"/>
            <a:ext cx="5970955" cy="2421862"/>
          </a:xfrm>
          <a:prstGeom prst="rect">
            <a:avLst/>
          </a:prstGeom>
          <a:noFill/>
          <a:ln>
            <a:noFill/>
          </a:ln>
        </p:spPr>
      </p:pic>
    </p:spTree>
    <p:extLst>
      <p:ext uri="{BB962C8B-B14F-4D97-AF65-F5344CB8AC3E}">
        <p14:creationId xmlns:p14="http://schemas.microsoft.com/office/powerpoint/2010/main" val="1308433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06</a:t>
              </a:r>
              <a:endParaRPr lang="zh-CN" altLang="en-US" dirty="0">
                <a:solidFill>
                  <a:schemeClr val="bg1"/>
                </a:solidFill>
                <a:cs typeface="+mn-ea"/>
                <a:sym typeface="+mn-lt"/>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图像卷积</a:t>
            </a:r>
          </a:p>
        </p:txBody>
      </p:sp>
      <p:sp>
        <p:nvSpPr>
          <p:cNvPr id="34" name="Rectangle 25">
            <a:extLst>
              <a:ext uri="{FF2B5EF4-FFF2-40B4-BE49-F238E27FC236}">
                <a16:creationId xmlns:a16="http://schemas.microsoft.com/office/drawing/2014/main" id="{39BA281B-C0DC-9E4A-97DD-F277FD9A889E}"/>
              </a:ext>
            </a:extLst>
          </p:cNvPr>
          <p:cNvSpPr/>
          <p:nvPr/>
        </p:nvSpPr>
        <p:spPr>
          <a:xfrm>
            <a:off x="751339" y="3805122"/>
            <a:ext cx="7703886" cy="574425"/>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对于图像，卷积在二维网格上进行，具有固定数目的邻居，有顺序</a:t>
            </a:r>
            <a:endParaRPr lang="en-US" altLang="zh-CN" sz="1600" dirty="0">
              <a:solidFill>
                <a:schemeClr val="tx1">
                  <a:lumMod val="65000"/>
                  <a:lumOff val="35000"/>
                </a:schemeClr>
              </a:solidFill>
              <a:cs typeface="+mn-ea"/>
              <a:sym typeface="+mn-lt"/>
            </a:endParaRPr>
          </a:p>
        </p:txBody>
      </p:sp>
      <p:pic>
        <p:nvPicPr>
          <p:cNvPr id="40" name="Google Shape;182;p25">
            <a:extLst>
              <a:ext uri="{FF2B5EF4-FFF2-40B4-BE49-F238E27FC236}">
                <a16:creationId xmlns:a16="http://schemas.microsoft.com/office/drawing/2014/main" id="{85DEA7C8-C9CE-AB4B-AB98-ADF192AE1AA4}"/>
              </a:ext>
            </a:extLst>
          </p:cNvPr>
          <p:cNvPicPr preferRelativeResize="0"/>
          <p:nvPr/>
        </p:nvPicPr>
        <p:blipFill>
          <a:blip r:embed="rId3">
            <a:alphaModFix/>
          </a:blip>
          <a:stretch>
            <a:fillRect/>
          </a:stretch>
        </p:blipFill>
        <p:spPr>
          <a:xfrm>
            <a:off x="3552375" y="921486"/>
            <a:ext cx="2245710" cy="2552700"/>
          </a:xfrm>
          <a:prstGeom prst="rect">
            <a:avLst/>
          </a:prstGeom>
          <a:noFill/>
          <a:ln>
            <a:noFill/>
          </a:ln>
        </p:spPr>
      </p:pic>
    </p:spTree>
    <p:extLst>
      <p:ext uri="{BB962C8B-B14F-4D97-AF65-F5344CB8AC3E}">
        <p14:creationId xmlns:p14="http://schemas.microsoft.com/office/powerpoint/2010/main" val="1928969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07</a:t>
              </a:r>
              <a:endParaRPr lang="zh-CN" altLang="en-US" dirty="0">
                <a:solidFill>
                  <a:schemeClr val="bg1"/>
                </a:solidFill>
                <a:cs typeface="+mn-ea"/>
                <a:sym typeface="+mn-lt"/>
              </a:endParaRPr>
            </a:p>
          </p:txBody>
        </p:sp>
      </p:grpSp>
      <p:sp>
        <p:nvSpPr>
          <p:cNvPr id="10" name="文本框 9"/>
          <p:cNvSpPr txBox="1"/>
          <p:nvPr/>
        </p:nvSpPr>
        <p:spPr>
          <a:xfrm>
            <a:off x="439463" y="697230"/>
            <a:ext cx="3075897"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现实世界</a:t>
            </a:r>
            <a:r>
              <a:rPr lang="en-US" altLang="zh-CN" sz="2400" b="1" dirty="0">
                <a:solidFill>
                  <a:schemeClr val="accent4"/>
                </a:solidFill>
                <a:cs typeface="+mn-ea"/>
                <a:sym typeface="+mn-lt"/>
              </a:rPr>
              <a:t>-</a:t>
            </a:r>
            <a:r>
              <a:rPr lang="zh-CN" altLang="en-US" sz="2400" b="1" dirty="0">
                <a:solidFill>
                  <a:schemeClr val="accent4"/>
                </a:solidFill>
                <a:cs typeface="+mn-ea"/>
                <a:sym typeface="+mn-lt"/>
              </a:rPr>
              <a:t>复杂三维</a:t>
            </a:r>
          </a:p>
        </p:txBody>
      </p:sp>
      <p:pic>
        <p:nvPicPr>
          <p:cNvPr id="43" name="Google Shape;191;p26">
            <a:extLst>
              <a:ext uri="{FF2B5EF4-FFF2-40B4-BE49-F238E27FC236}">
                <a16:creationId xmlns:a16="http://schemas.microsoft.com/office/drawing/2014/main" id="{8991B7B6-AB03-1E4E-9CEA-E00A89AEEB04}"/>
              </a:ext>
            </a:extLst>
          </p:cNvPr>
          <p:cNvPicPr preferRelativeResize="0"/>
          <p:nvPr/>
        </p:nvPicPr>
        <p:blipFill rotWithShape="1">
          <a:blip r:embed="rId3">
            <a:alphaModFix/>
          </a:blip>
          <a:srcRect l="31889" r="-11392"/>
          <a:stretch/>
        </p:blipFill>
        <p:spPr>
          <a:xfrm>
            <a:off x="2572194" y="2227545"/>
            <a:ext cx="1761275" cy="1159800"/>
          </a:xfrm>
          <a:prstGeom prst="rect">
            <a:avLst/>
          </a:prstGeom>
          <a:noFill/>
          <a:ln>
            <a:noFill/>
          </a:ln>
        </p:spPr>
      </p:pic>
      <p:sp>
        <p:nvSpPr>
          <p:cNvPr id="46" name="Rectangle 25">
            <a:extLst>
              <a:ext uri="{FF2B5EF4-FFF2-40B4-BE49-F238E27FC236}">
                <a16:creationId xmlns:a16="http://schemas.microsoft.com/office/drawing/2014/main" id="{0B40BD97-D604-AF4F-8923-B11638388A49}"/>
              </a:ext>
            </a:extLst>
          </p:cNvPr>
          <p:cNvSpPr/>
          <p:nvPr/>
        </p:nvSpPr>
        <p:spPr>
          <a:xfrm>
            <a:off x="644694" y="3955690"/>
            <a:ext cx="7703886" cy="574425"/>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在机器人、自动驾驶领域，三维深度学习正在兴起</a:t>
            </a:r>
            <a:endParaRPr lang="en-US" altLang="zh-CN" sz="1600" dirty="0">
              <a:solidFill>
                <a:schemeClr val="tx1">
                  <a:lumMod val="65000"/>
                  <a:lumOff val="35000"/>
                </a:schemeClr>
              </a:solidFill>
              <a:cs typeface="+mn-ea"/>
              <a:sym typeface="+mn-lt"/>
            </a:endParaRPr>
          </a:p>
          <a:p>
            <a:pPr algn="ctr" fontAlgn="ctr"/>
            <a:r>
              <a:rPr lang="zh-CN" altLang="en-US" sz="1600" dirty="0">
                <a:solidFill>
                  <a:schemeClr val="tx1">
                    <a:lumMod val="65000"/>
                    <a:lumOff val="35000"/>
                  </a:schemeClr>
                </a:solidFill>
                <a:cs typeface="+mn-ea"/>
                <a:sym typeface="+mn-lt"/>
              </a:rPr>
              <a:t>但三维形状是不规则的，卷积操作则无法按照以前的定义使用</a:t>
            </a:r>
            <a:endParaRPr lang="en-US" altLang="zh-CN" sz="1600" dirty="0">
              <a:solidFill>
                <a:schemeClr val="tx1">
                  <a:lumMod val="65000"/>
                  <a:lumOff val="35000"/>
                </a:schemeClr>
              </a:solidFill>
              <a:cs typeface="+mn-ea"/>
              <a:sym typeface="+mn-lt"/>
            </a:endParaRPr>
          </a:p>
        </p:txBody>
      </p:sp>
      <p:pic>
        <p:nvPicPr>
          <p:cNvPr id="18" name="Picture 17">
            <a:extLst>
              <a:ext uri="{FF2B5EF4-FFF2-40B4-BE49-F238E27FC236}">
                <a16:creationId xmlns:a16="http://schemas.microsoft.com/office/drawing/2014/main" id="{4B036841-8956-0346-ABBC-BA52FEF3C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589" y="1201436"/>
            <a:ext cx="2286000" cy="2286000"/>
          </a:xfrm>
          <a:prstGeom prst="rect">
            <a:avLst/>
          </a:prstGeom>
        </p:spPr>
      </p:pic>
      <p:pic>
        <p:nvPicPr>
          <p:cNvPr id="20" name="Picture 19">
            <a:extLst>
              <a:ext uri="{FF2B5EF4-FFF2-40B4-BE49-F238E27FC236}">
                <a16:creationId xmlns:a16="http://schemas.microsoft.com/office/drawing/2014/main" id="{62B8F807-58CB-B24B-A5EE-113896F3E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560" y="1243757"/>
            <a:ext cx="2286000" cy="2286000"/>
          </a:xfrm>
          <a:prstGeom prst="rect">
            <a:avLst/>
          </a:prstGeom>
        </p:spPr>
      </p:pic>
      <p:pic>
        <p:nvPicPr>
          <p:cNvPr id="26" name="Google Shape;190;p26">
            <a:extLst>
              <a:ext uri="{FF2B5EF4-FFF2-40B4-BE49-F238E27FC236}">
                <a16:creationId xmlns:a16="http://schemas.microsoft.com/office/drawing/2014/main" id="{8F98A77B-6DFC-5F43-979B-18F41E62E0E3}"/>
              </a:ext>
            </a:extLst>
          </p:cNvPr>
          <p:cNvPicPr preferRelativeResize="0"/>
          <p:nvPr/>
        </p:nvPicPr>
        <p:blipFill rotWithShape="1">
          <a:blip r:embed="rId6">
            <a:alphaModFix/>
          </a:blip>
          <a:srcRect l="25786" r="4575"/>
          <a:stretch/>
        </p:blipFill>
        <p:spPr>
          <a:xfrm>
            <a:off x="3795158" y="1019603"/>
            <a:ext cx="2030750" cy="1757000"/>
          </a:xfrm>
          <a:prstGeom prst="rect">
            <a:avLst/>
          </a:prstGeom>
          <a:noFill/>
          <a:ln>
            <a:noFill/>
          </a:ln>
        </p:spPr>
      </p:pic>
    </p:spTree>
    <p:extLst>
      <p:ext uri="{BB962C8B-B14F-4D97-AF65-F5344CB8AC3E}">
        <p14:creationId xmlns:p14="http://schemas.microsoft.com/office/powerpoint/2010/main" val="4100848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08</a:t>
              </a:r>
              <a:endParaRPr lang="zh-CN" altLang="en-US" dirty="0">
                <a:solidFill>
                  <a:schemeClr val="bg1"/>
                </a:solidFill>
                <a:cs typeface="+mn-ea"/>
                <a:sym typeface="+mn-lt"/>
              </a:endParaRPr>
            </a:p>
          </p:txBody>
        </p:sp>
      </p:grpSp>
      <p:sp>
        <p:nvSpPr>
          <p:cNvPr id="10" name="文本框 9"/>
          <p:cNvSpPr txBox="1"/>
          <p:nvPr/>
        </p:nvSpPr>
        <p:spPr>
          <a:xfrm>
            <a:off x="439463" y="697230"/>
            <a:ext cx="251893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网格表示</a:t>
            </a:r>
          </a:p>
        </p:txBody>
      </p:sp>
      <p:pic>
        <p:nvPicPr>
          <p:cNvPr id="37" name="Google Shape;258;p29">
            <a:extLst>
              <a:ext uri="{FF2B5EF4-FFF2-40B4-BE49-F238E27FC236}">
                <a16:creationId xmlns:a16="http://schemas.microsoft.com/office/drawing/2014/main" id="{DFCE214D-18BC-B541-981D-E53FBA190316}"/>
              </a:ext>
            </a:extLst>
          </p:cNvPr>
          <p:cNvPicPr preferRelativeResize="0"/>
          <p:nvPr/>
        </p:nvPicPr>
        <p:blipFill rotWithShape="1">
          <a:blip r:embed="rId3">
            <a:alphaModFix/>
          </a:blip>
          <a:srcRect l="85118" t="22355" b="30963"/>
          <a:stretch/>
        </p:blipFill>
        <p:spPr>
          <a:xfrm>
            <a:off x="3506325" y="554474"/>
            <a:ext cx="1360700" cy="1608575"/>
          </a:xfrm>
          <a:prstGeom prst="rect">
            <a:avLst/>
          </a:prstGeom>
          <a:noFill/>
          <a:ln>
            <a:noFill/>
          </a:ln>
        </p:spPr>
      </p:pic>
      <p:pic>
        <p:nvPicPr>
          <p:cNvPr id="38" name="Google Shape;250;p29">
            <a:extLst>
              <a:ext uri="{FF2B5EF4-FFF2-40B4-BE49-F238E27FC236}">
                <a16:creationId xmlns:a16="http://schemas.microsoft.com/office/drawing/2014/main" id="{9865EBED-BCAC-4848-AD85-88737403B371}"/>
              </a:ext>
            </a:extLst>
          </p:cNvPr>
          <p:cNvPicPr preferRelativeResize="0"/>
          <p:nvPr/>
        </p:nvPicPr>
        <p:blipFill rotWithShape="1">
          <a:blip r:embed="rId3">
            <a:alphaModFix/>
          </a:blip>
          <a:srcRect t="12034" r="80176" b="21405"/>
          <a:stretch/>
        </p:blipFill>
        <p:spPr>
          <a:xfrm>
            <a:off x="1239656" y="2163049"/>
            <a:ext cx="1271225" cy="1501675"/>
          </a:xfrm>
          <a:prstGeom prst="rect">
            <a:avLst/>
          </a:prstGeom>
          <a:noFill/>
          <a:ln>
            <a:noFill/>
          </a:ln>
        </p:spPr>
      </p:pic>
      <p:pic>
        <p:nvPicPr>
          <p:cNvPr id="46" name="Google Shape;251;p29">
            <a:extLst>
              <a:ext uri="{FF2B5EF4-FFF2-40B4-BE49-F238E27FC236}">
                <a16:creationId xmlns:a16="http://schemas.microsoft.com/office/drawing/2014/main" id="{7BF40143-0FB3-684F-8BE3-FCD6278C5580}"/>
              </a:ext>
            </a:extLst>
          </p:cNvPr>
          <p:cNvPicPr preferRelativeResize="0"/>
          <p:nvPr/>
        </p:nvPicPr>
        <p:blipFill rotWithShape="1">
          <a:blip r:embed="rId3">
            <a:alphaModFix/>
          </a:blip>
          <a:srcRect l="19124" t="4954" r="60034" b="16521"/>
          <a:stretch/>
        </p:blipFill>
        <p:spPr>
          <a:xfrm>
            <a:off x="3777324" y="2206851"/>
            <a:ext cx="1089701" cy="1547201"/>
          </a:xfrm>
          <a:prstGeom prst="rect">
            <a:avLst/>
          </a:prstGeom>
          <a:noFill/>
          <a:ln>
            <a:noFill/>
          </a:ln>
        </p:spPr>
      </p:pic>
      <p:pic>
        <p:nvPicPr>
          <p:cNvPr id="47" name="Google Shape;252;p29">
            <a:extLst>
              <a:ext uri="{FF2B5EF4-FFF2-40B4-BE49-F238E27FC236}">
                <a16:creationId xmlns:a16="http://schemas.microsoft.com/office/drawing/2014/main" id="{443356E4-2847-F047-9F2C-909D43062568}"/>
              </a:ext>
            </a:extLst>
          </p:cNvPr>
          <p:cNvPicPr preferRelativeResize="0"/>
          <p:nvPr/>
        </p:nvPicPr>
        <p:blipFill rotWithShape="1">
          <a:blip r:embed="rId3">
            <a:alphaModFix/>
          </a:blip>
          <a:srcRect l="39058" r="43458" b="15931"/>
          <a:stretch/>
        </p:blipFill>
        <p:spPr>
          <a:xfrm>
            <a:off x="6133468" y="2021552"/>
            <a:ext cx="1167342" cy="1732500"/>
          </a:xfrm>
          <a:prstGeom prst="rect">
            <a:avLst/>
          </a:prstGeom>
          <a:noFill/>
          <a:ln>
            <a:noFill/>
          </a:ln>
        </p:spPr>
      </p:pic>
      <p:sp>
        <p:nvSpPr>
          <p:cNvPr id="48" name="Rectangle 25">
            <a:extLst>
              <a:ext uri="{FF2B5EF4-FFF2-40B4-BE49-F238E27FC236}">
                <a16:creationId xmlns:a16="http://schemas.microsoft.com/office/drawing/2014/main" id="{BEFB8344-CCA8-DE46-A5FF-3BA6322A447C}"/>
              </a:ext>
            </a:extLst>
          </p:cNvPr>
          <p:cNvSpPr/>
          <p:nvPr/>
        </p:nvSpPr>
        <p:spPr>
          <a:xfrm>
            <a:off x="751339" y="3888282"/>
            <a:ext cx="7703886" cy="574425"/>
          </a:xfrm>
          <a:prstGeom prst="rect">
            <a:avLst/>
          </a:prstGeom>
        </p:spPr>
        <p:txBody>
          <a:bodyPr wrap="square" lIns="144000" rIns="144000">
            <a:noAutofit/>
          </a:bodyPr>
          <a:lstStyle/>
          <a:p>
            <a:pPr algn="ctr" fontAlgn="ctr"/>
            <a:r>
              <a:rPr lang="zh-CN" altLang="en-US" sz="1600" dirty="0">
                <a:solidFill>
                  <a:schemeClr val="tx1">
                    <a:lumMod val="65000"/>
                    <a:lumOff val="35000"/>
                  </a:schemeClr>
                </a:solidFill>
                <a:cs typeface="+mn-ea"/>
                <a:sym typeface="+mn-lt"/>
              </a:rPr>
              <a:t>网格由点、线、面构成，每个顶点有不同数量的邻居，且没有顺序</a:t>
            </a:r>
            <a:endParaRPr lang="en-US" altLang="zh-CN" sz="16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713512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cs typeface="+mn-ea"/>
                <a:sym typeface="+mn-lt"/>
              </a:rPr>
              <a:t>1</a:t>
            </a:r>
            <a:endParaRPr lang="zh-CN" altLang="en-US" sz="2000" dirty="0">
              <a:solidFill>
                <a:schemeClr val="accent4"/>
              </a:solidFill>
              <a:cs typeface="+mn-ea"/>
              <a:sym typeface="+mn-lt"/>
            </a:endParaRPr>
          </a:p>
        </p:txBody>
      </p:sp>
      <p:sp>
        <p:nvSpPr>
          <p:cNvPr id="5" name="矩形 4"/>
          <p:cNvSpPr/>
          <p:nvPr/>
        </p:nvSpPr>
        <p:spPr>
          <a:xfrm>
            <a:off x="738053" y="163831"/>
            <a:ext cx="1467068" cy="400110"/>
          </a:xfrm>
          <a:prstGeom prst="rect">
            <a:avLst/>
          </a:prstGeom>
        </p:spPr>
        <p:txBody>
          <a:bodyPr wrap="none">
            <a:spAutoFit/>
          </a:bodyPr>
          <a:lstStyle/>
          <a:p>
            <a:r>
              <a:rPr lang="zh-CN" altLang="en-US" sz="2000" b="1" dirty="0">
                <a:solidFill>
                  <a:schemeClr val="bg1"/>
                </a:solidFill>
                <a:cs typeface="+mn-ea"/>
                <a:sym typeface="+mn-lt"/>
              </a:rPr>
              <a:t>背景及意义</a:t>
            </a:r>
            <a:endParaRPr lang="en-US" altLang="zh-CN" sz="2000" b="1" dirty="0">
              <a:solidFill>
                <a:schemeClr val="bg1"/>
              </a:solidFill>
              <a:cs typeface="+mn-ea"/>
              <a:sym typeface="+mn-lt"/>
            </a:endParaRPr>
          </a:p>
        </p:txBody>
      </p:sp>
      <p:sp>
        <p:nvSpPr>
          <p:cNvPr id="6" name="矩形 5"/>
          <p:cNvSpPr/>
          <p:nvPr/>
        </p:nvSpPr>
        <p:spPr>
          <a:xfrm>
            <a:off x="2824267" y="205978"/>
            <a:ext cx="2557110" cy="369332"/>
          </a:xfrm>
          <a:prstGeom prst="rect">
            <a:avLst/>
          </a:prstGeom>
        </p:spPr>
        <p:txBody>
          <a:bodyPr wrap="none">
            <a:spAutoFit/>
          </a:bodyPr>
          <a:lstStyle/>
          <a:p>
            <a:r>
              <a:rPr lang="en-US" altLang="zh-CN" b="1" dirty="0">
                <a:solidFill>
                  <a:schemeClr val="bg1"/>
                </a:solidFill>
                <a:cs typeface="+mn-ea"/>
                <a:sym typeface="+mn-lt"/>
              </a:rPr>
              <a:t>Background &amp;Significance</a:t>
            </a:r>
            <a:endParaRPr lang="zh-CN" altLang="en-US" dirty="0">
              <a:solidFill>
                <a:schemeClr val="bg1"/>
              </a:solidFill>
              <a:cs typeface="+mn-ea"/>
              <a:sym typeface="+mn-lt"/>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cs typeface="+mn-ea"/>
                  <a:sym typeface="+mn-lt"/>
                </a:rPr>
                <a:t>09</a:t>
              </a:r>
              <a:endParaRPr lang="zh-CN" altLang="en-US" dirty="0">
                <a:solidFill>
                  <a:schemeClr val="bg1"/>
                </a:solidFill>
                <a:cs typeface="+mn-ea"/>
                <a:sym typeface="+mn-lt"/>
              </a:endParaRPr>
            </a:p>
          </p:txBody>
        </p:sp>
      </p:grpSp>
      <p:sp>
        <p:nvSpPr>
          <p:cNvPr id="10" name="文本框 9"/>
          <p:cNvSpPr txBox="1"/>
          <p:nvPr/>
        </p:nvSpPr>
        <p:spPr>
          <a:xfrm>
            <a:off x="439463" y="697230"/>
            <a:ext cx="274148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cs typeface="+mn-ea"/>
                <a:sym typeface="+mn-lt"/>
              </a:rPr>
              <a:t>网格</a:t>
            </a:r>
            <a:r>
              <a:rPr lang="en-US" altLang="zh-CN" sz="2400" b="1" dirty="0">
                <a:solidFill>
                  <a:schemeClr val="accent4"/>
                </a:solidFill>
                <a:cs typeface="+mn-ea"/>
                <a:sym typeface="+mn-lt"/>
              </a:rPr>
              <a:t>—</a:t>
            </a:r>
            <a:r>
              <a:rPr lang="zh-CN" altLang="en-US" sz="2400" b="1" dirty="0">
                <a:solidFill>
                  <a:schemeClr val="accent4"/>
                </a:solidFill>
                <a:cs typeface="+mn-ea"/>
                <a:sym typeface="+mn-lt"/>
              </a:rPr>
              <a:t>不规则</a:t>
            </a:r>
          </a:p>
        </p:txBody>
      </p:sp>
      <p:sp>
        <p:nvSpPr>
          <p:cNvPr id="48" name="Rectangle 25">
            <a:extLst>
              <a:ext uri="{FF2B5EF4-FFF2-40B4-BE49-F238E27FC236}">
                <a16:creationId xmlns:a16="http://schemas.microsoft.com/office/drawing/2014/main" id="{BEFB8344-CCA8-DE46-A5FF-3BA6322A447C}"/>
              </a:ext>
            </a:extLst>
          </p:cNvPr>
          <p:cNvSpPr/>
          <p:nvPr/>
        </p:nvSpPr>
        <p:spPr>
          <a:xfrm>
            <a:off x="247057" y="1506915"/>
            <a:ext cx="3215989" cy="1430837"/>
          </a:xfrm>
          <a:prstGeom prst="rect">
            <a:avLst/>
          </a:prstGeom>
        </p:spPr>
        <p:txBody>
          <a:bodyPr wrap="square" lIns="144000" rIns="144000">
            <a:noAutofit/>
          </a:bodyPr>
          <a:lstStyle/>
          <a:p>
            <a:pPr fontAlgn="ctr"/>
            <a:r>
              <a:rPr lang="zh-CN" altLang="en-US" sz="1600" dirty="0">
                <a:solidFill>
                  <a:schemeClr val="tx1">
                    <a:lumMod val="65000"/>
                    <a:lumOff val="35000"/>
                  </a:schemeClr>
                </a:solidFill>
                <a:cs typeface="+mn-ea"/>
                <a:sym typeface="+mn-lt"/>
              </a:rPr>
              <a:t>平坦的区域用大的多边形表示</a:t>
            </a: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细节的区域用小的多边形表示</a:t>
            </a:r>
            <a:endParaRPr lang="en-US" altLang="zh-CN" sz="1600" dirty="0">
              <a:solidFill>
                <a:schemeClr val="tx1">
                  <a:lumMod val="65000"/>
                  <a:lumOff val="35000"/>
                </a:schemeClr>
              </a:solidFill>
              <a:cs typeface="+mn-ea"/>
              <a:sym typeface="+mn-lt"/>
            </a:endParaRPr>
          </a:p>
          <a:p>
            <a:pPr fontAlgn="ctr"/>
            <a:endParaRPr lang="en-US" altLang="zh-CN" sz="1600" dirty="0">
              <a:solidFill>
                <a:schemeClr val="tx1">
                  <a:lumMod val="65000"/>
                  <a:lumOff val="35000"/>
                </a:schemeClr>
              </a:solidFill>
              <a:cs typeface="+mn-ea"/>
              <a:sym typeface="+mn-lt"/>
            </a:endParaRPr>
          </a:p>
          <a:p>
            <a:pPr fontAlgn="ctr"/>
            <a:r>
              <a:rPr lang="zh-CN" altLang="en-US" sz="1600" dirty="0">
                <a:solidFill>
                  <a:schemeClr val="tx1">
                    <a:lumMod val="65000"/>
                    <a:lumOff val="35000"/>
                  </a:schemeClr>
                </a:solidFill>
                <a:cs typeface="+mn-ea"/>
                <a:sym typeface="+mn-lt"/>
              </a:rPr>
              <a:t>这种不均匀的表示方式能够很高效地表示一个 </a:t>
            </a:r>
            <a:r>
              <a:rPr lang="en-US" altLang="zh-CN" sz="1600" dirty="0">
                <a:solidFill>
                  <a:schemeClr val="tx1">
                    <a:lumMod val="65000"/>
                    <a:lumOff val="35000"/>
                  </a:schemeClr>
                </a:solidFill>
                <a:cs typeface="+mn-ea"/>
                <a:sym typeface="+mn-lt"/>
              </a:rPr>
              <a:t>3D </a:t>
            </a:r>
            <a:r>
              <a:rPr lang="zh-CN" altLang="en-US" sz="1600" dirty="0">
                <a:solidFill>
                  <a:schemeClr val="tx1">
                    <a:lumMod val="65000"/>
                    <a:lumOff val="35000"/>
                  </a:schemeClr>
                </a:solidFill>
                <a:cs typeface="+mn-ea"/>
                <a:sym typeface="+mn-lt"/>
              </a:rPr>
              <a:t>物体</a:t>
            </a:r>
            <a:endParaRPr lang="en-US" altLang="zh-CN" sz="1600" dirty="0">
              <a:solidFill>
                <a:schemeClr val="tx1">
                  <a:lumMod val="65000"/>
                  <a:lumOff val="35000"/>
                </a:schemeClr>
              </a:solidFill>
              <a:cs typeface="+mn-ea"/>
              <a:sym typeface="+mn-lt"/>
            </a:endParaRPr>
          </a:p>
          <a:p>
            <a:pPr algn="ctr" fontAlgn="ctr"/>
            <a:endParaRPr lang="en-US" altLang="zh-CN" sz="1600" dirty="0">
              <a:solidFill>
                <a:schemeClr val="tx1">
                  <a:lumMod val="65000"/>
                  <a:lumOff val="35000"/>
                </a:schemeClr>
              </a:solidFill>
              <a:cs typeface="+mn-ea"/>
              <a:sym typeface="+mn-lt"/>
            </a:endParaRPr>
          </a:p>
        </p:txBody>
      </p:sp>
      <p:pic>
        <p:nvPicPr>
          <p:cNvPr id="22" name="Google Shape;290;p30">
            <a:extLst>
              <a:ext uri="{FF2B5EF4-FFF2-40B4-BE49-F238E27FC236}">
                <a16:creationId xmlns:a16="http://schemas.microsoft.com/office/drawing/2014/main" id="{013D6C55-24AE-6245-B03B-48ECF3C564C4}"/>
              </a:ext>
            </a:extLst>
          </p:cNvPr>
          <p:cNvPicPr preferRelativeResize="0"/>
          <p:nvPr/>
        </p:nvPicPr>
        <p:blipFill>
          <a:blip r:embed="rId3">
            <a:alphaModFix/>
          </a:blip>
          <a:stretch>
            <a:fillRect/>
          </a:stretch>
        </p:blipFill>
        <p:spPr>
          <a:xfrm>
            <a:off x="4523479" y="1082630"/>
            <a:ext cx="3992823" cy="3086784"/>
          </a:xfrm>
          <a:prstGeom prst="rect">
            <a:avLst/>
          </a:prstGeom>
          <a:noFill/>
          <a:ln>
            <a:noFill/>
          </a:ln>
        </p:spPr>
      </p:pic>
    </p:spTree>
    <p:extLst>
      <p:ext uri="{BB962C8B-B14F-4D97-AF65-F5344CB8AC3E}">
        <p14:creationId xmlns:p14="http://schemas.microsoft.com/office/powerpoint/2010/main" val="2666001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000">
        <p15:prstTrans prst="pageCurlDouble"/>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4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严谨学术报告论文答辩毕业论文PPT"/>
  <p:tag name="ISPRING_FIRST_PUBLISH" val="1"/>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tvcp45dp">
      <a:majorFont>
        <a:latin typeface="字魂58号-创中黑" panose="020F0302020204030204"/>
        <a:ea typeface="字魂58号-创中黑"/>
        <a:cs typeface=""/>
      </a:majorFont>
      <a:minorFont>
        <a:latin typeface="字魂58号-创中黑" panose="020F0502020204030204"/>
        <a:ea typeface="字魂58号-创中黑"/>
        <a:cs typeface=""/>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751</TotalTime>
  <Words>1171</Words>
  <Application>Microsoft Macintosh PowerPoint</Application>
  <PresentationFormat>On-screen Show (16:9)</PresentationFormat>
  <Paragraphs>343</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等线</vt:lpstr>
      <vt:lpstr>字魂58号-创中黑</vt:lpstr>
      <vt:lpstr>Arial</vt:lpstr>
      <vt:lpstr>Lora</vt:lpstr>
      <vt:lpstr>Quattrocento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简约严谨学术报告论文答辩毕业论文PPT</dc:title>
  <dc:creator>Administrator</dc:creator>
  <cp:lastModifiedBy>周 杰辉</cp:lastModifiedBy>
  <cp:revision>116</cp:revision>
  <dcterms:created xsi:type="dcterms:W3CDTF">2017-05-19T12:55:31Z</dcterms:created>
  <dcterms:modified xsi:type="dcterms:W3CDTF">2019-12-29T04:50:41Z</dcterms:modified>
</cp:coreProperties>
</file>